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52"/>
    <p:restoredTop sz="94694"/>
  </p:normalViewPr>
  <p:slideViewPr>
    <p:cSldViewPr snapToGrid="0" snapToObjects="1">
      <p:cViewPr varScale="1">
        <p:scale>
          <a:sx n="81" d="100"/>
          <a:sy n="81" d="100"/>
        </p:scale>
        <p:origin x="1142"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3A7201-984C-7D42-AE43-2EF1E86A4CF0}"/>
              </a:ext>
            </a:extLst>
          </p:cNvPr>
          <p:cNvSpPr>
            <a:spLocks noGrp="1"/>
          </p:cNvSpPr>
          <p:nvPr>
            <p:ph type="ctrTitle"/>
          </p:nvPr>
        </p:nvSpPr>
        <p:spPr>
          <a:xfrm>
            <a:off x="1524000" y="1122363"/>
            <a:ext cx="9144000" cy="2387600"/>
          </a:xfrm>
        </p:spPr>
        <p:txBody>
          <a:bodyPr anchor="b"/>
          <a:lstStyle>
            <a:lvl1pPr algn="ctr">
              <a:defRPr sz="6000"/>
            </a:lvl1pPr>
          </a:lstStyle>
          <a:p>
            <a:r>
              <a:rPr kumimoji="1" lang="zh-TW" altLang="en-US"/>
              <a:t>按一下以編輯母片標題樣式</a:t>
            </a:r>
          </a:p>
        </p:txBody>
      </p:sp>
      <p:sp>
        <p:nvSpPr>
          <p:cNvPr id="3" name="副標題 2">
            <a:extLst>
              <a:ext uri="{FF2B5EF4-FFF2-40B4-BE49-F238E27FC236}">
                <a16:creationId xmlns:a16="http://schemas.microsoft.com/office/drawing/2014/main" id="{4E0E159F-A173-B040-AFDF-BF391E7303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TW" altLang="en-US"/>
              <a:t>按一下以編輯母片子標題樣式</a:t>
            </a:r>
          </a:p>
        </p:txBody>
      </p:sp>
      <p:sp>
        <p:nvSpPr>
          <p:cNvPr id="4" name="日期版面配置區 3">
            <a:extLst>
              <a:ext uri="{FF2B5EF4-FFF2-40B4-BE49-F238E27FC236}">
                <a16:creationId xmlns:a16="http://schemas.microsoft.com/office/drawing/2014/main" id="{DB07F7E0-0728-4C42-A23B-940DDD36BE67}"/>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5524242A-06BB-824A-8D52-60F36C5CF46C}"/>
              </a:ext>
            </a:extLst>
          </p:cNvPr>
          <p:cNvSpPr>
            <a:spLocks noGrp="1"/>
          </p:cNvSpPr>
          <p:nvPr>
            <p:ph type="ftr" sz="quarter" idx="11"/>
          </p:nvPr>
        </p:nvSpPr>
        <p:spPr/>
        <p:txBody>
          <a:bodyPr/>
          <a:lstStyle/>
          <a:p>
            <a:endParaRPr kumimoji="1" lang="zh-TW" altLang="en-US"/>
          </a:p>
        </p:txBody>
      </p:sp>
      <p:sp>
        <p:nvSpPr>
          <p:cNvPr id="6" name="投影片編號版面配置區 5">
            <a:extLst>
              <a:ext uri="{FF2B5EF4-FFF2-40B4-BE49-F238E27FC236}">
                <a16:creationId xmlns:a16="http://schemas.microsoft.com/office/drawing/2014/main" id="{5AAB79A5-96CA-B444-B99F-AC7A0E097BDC}"/>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1722364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C15328-D797-0842-8028-6191E81DEFA3}"/>
              </a:ext>
            </a:extLst>
          </p:cNvPr>
          <p:cNvSpPr>
            <a:spLocks noGrp="1"/>
          </p:cNvSpPr>
          <p:nvPr>
            <p:ph type="title"/>
          </p:nvPr>
        </p:nvSpPr>
        <p:spPr/>
        <p:txBody>
          <a:bodyPr/>
          <a:lstStyle/>
          <a:p>
            <a:r>
              <a:rPr kumimoji="1" lang="zh-TW" altLang="en-US"/>
              <a:t>按一下以編輯母片標題樣式</a:t>
            </a:r>
          </a:p>
        </p:txBody>
      </p:sp>
      <p:sp>
        <p:nvSpPr>
          <p:cNvPr id="3" name="內容版面配置區 2">
            <a:extLst>
              <a:ext uri="{FF2B5EF4-FFF2-40B4-BE49-F238E27FC236}">
                <a16:creationId xmlns:a16="http://schemas.microsoft.com/office/drawing/2014/main" id="{8CF5F477-BE21-1A49-BD4C-A0B245A5198C}"/>
              </a:ext>
            </a:extLst>
          </p:cNvPr>
          <p:cNvSpPr>
            <a:spLocks noGrp="1"/>
          </p:cNvSpPr>
          <p:nvPr>
            <p:ph idx="1"/>
          </p:nvPr>
        </p:nvSpPr>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a:extLst>
              <a:ext uri="{FF2B5EF4-FFF2-40B4-BE49-F238E27FC236}">
                <a16:creationId xmlns:a16="http://schemas.microsoft.com/office/drawing/2014/main" id="{FE174C19-54B5-E941-B3F7-87FFBD350EAA}"/>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D1B36461-F43B-A144-9487-05D9CE382CC2}"/>
              </a:ext>
            </a:extLst>
          </p:cNvPr>
          <p:cNvSpPr>
            <a:spLocks noGrp="1"/>
          </p:cNvSpPr>
          <p:nvPr>
            <p:ph type="ftr" sz="quarter" idx="11"/>
          </p:nvPr>
        </p:nvSpPr>
        <p:spPr/>
        <p:txBody>
          <a:bodyPr/>
          <a:lstStyle/>
          <a:p>
            <a:endParaRPr kumimoji="1" lang="zh-TW" altLang="en-US"/>
          </a:p>
        </p:txBody>
      </p:sp>
      <p:sp>
        <p:nvSpPr>
          <p:cNvPr id="6" name="投影片編號版面配置區 5">
            <a:extLst>
              <a:ext uri="{FF2B5EF4-FFF2-40B4-BE49-F238E27FC236}">
                <a16:creationId xmlns:a16="http://schemas.microsoft.com/office/drawing/2014/main" id="{5F34DC73-F484-364C-BB09-9D5ED30D6E6F}"/>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90517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64D8A7-899D-FC43-8F22-DF2115C0D09C}"/>
              </a:ext>
            </a:extLst>
          </p:cNvPr>
          <p:cNvSpPr>
            <a:spLocks noGrp="1"/>
          </p:cNvSpPr>
          <p:nvPr>
            <p:ph type="title"/>
          </p:nvPr>
        </p:nvSpPr>
        <p:spPr>
          <a:xfrm>
            <a:off x="831850" y="1709738"/>
            <a:ext cx="10515600" cy="2852737"/>
          </a:xfrm>
        </p:spPr>
        <p:txBody>
          <a:bodyPr anchor="b"/>
          <a:lstStyle>
            <a:lvl1pPr>
              <a:defRPr sz="6000"/>
            </a:lvl1pPr>
          </a:lstStyle>
          <a:p>
            <a:r>
              <a:rPr kumimoji="1" lang="zh-TW" altLang="en-US"/>
              <a:t>按一下以編輯母片標題樣式</a:t>
            </a:r>
          </a:p>
        </p:txBody>
      </p:sp>
      <p:sp>
        <p:nvSpPr>
          <p:cNvPr id="3" name="文字版面配置區 2">
            <a:extLst>
              <a:ext uri="{FF2B5EF4-FFF2-40B4-BE49-F238E27FC236}">
                <a16:creationId xmlns:a16="http://schemas.microsoft.com/office/drawing/2014/main" id="{03CB8C24-6396-BD42-84FF-2537339EBA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TW" altLang="en-US"/>
              <a:t>按一下以編輯母片文字樣式</a:t>
            </a:r>
          </a:p>
        </p:txBody>
      </p:sp>
      <p:sp>
        <p:nvSpPr>
          <p:cNvPr id="4" name="日期版面配置區 3">
            <a:extLst>
              <a:ext uri="{FF2B5EF4-FFF2-40B4-BE49-F238E27FC236}">
                <a16:creationId xmlns:a16="http://schemas.microsoft.com/office/drawing/2014/main" id="{4BBA7B1A-190D-D347-8918-D773A654B747}"/>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0046CCDB-5584-F74F-9A6A-60FE07138540}"/>
              </a:ext>
            </a:extLst>
          </p:cNvPr>
          <p:cNvSpPr>
            <a:spLocks noGrp="1"/>
          </p:cNvSpPr>
          <p:nvPr>
            <p:ph type="ftr" sz="quarter" idx="11"/>
          </p:nvPr>
        </p:nvSpPr>
        <p:spPr/>
        <p:txBody>
          <a:bodyPr/>
          <a:lstStyle/>
          <a:p>
            <a:endParaRPr kumimoji="1" lang="zh-TW" altLang="en-US"/>
          </a:p>
        </p:txBody>
      </p:sp>
      <p:sp>
        <p:nvSpPr>
          <p:cNvPr id="6" name="投影片編號版面配置區 5">
            <a:extLst>
              <a:ext uri="{FF2B5EF4-FFF2-40B4-BE49-F238E27FC236}">
                <a16:creationId xmlns:a16="http://schemas.microsoft.com/office/drawing/2014/main" id="{56ED8869-99D2-FB4F-B758-64BB22EAADDC}"/>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419908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0790A57-64EE-1542-BA65-5332DC17158F}"/>
              </a:ext>
            </a:extLst>
          </p:cNvPr>
          <p:cNvSpPr>
            <a:spLocks noGrp="1"/>
          </p:cNvSpPr>
          <p:nvPr>
            <p:ph type="title"/>
          </p:nvPr>
        </p:nvSpPr>
        <p:spPr/>
        <p:txBody>
          <a:bodyPr/>
          <a:lstStyle/>
          <a:p>
            <a:r>
              <a:rPr kumimoji="1" lang="zh-TW" altLang="en-US"/>
              <a:t>按一下以編輯母片標題樣式</a:t>
            </a:r>
          </a:p>
        </p:txBody>
      </p:sp>
      <p:sp>
        <p:nvSpPr>
          <p:cNvPr id="3" name="內容版面配置區 2">
            <a:extLst>
              <a:ext uri="{FF2B5EF4-FFF2-40B4-BE49-F238E27FC236}">
                <a16:creationId xmlns:a16="http://schemas.microsoft.com/office/drawing/2014/main" id="{5A564550-C07D-A640-A8C7-EBE8870DF8DC}"/>
              </a:ext>
            </a:extLst>
          </p:cNvPr>
          <p:cNvSpPr>
            <a:spLocks noGrp="1"/>
          </p:cNvSpPr>
          <p:nvPr>
            <p:ph sz="half" idx="1"/>
          </p:nvPr>
        </p:nvSpPr>
        <p:spPr>
          <a:xfrm>
            <a:off x="838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內容版面配置區 3">
            <a:extLst>
              <a:ext uri="{FF2B5EF4-FFF2-40B4-BE49-F238E27FC236}">
                <a16:creationId xmlns:a16="http://schemas.microsoft.com/office/drawing/2014/main" id="{D74EFE3D-8778-1B48-BAEA-0FAC05008648}"/>
              </a:ext>
            </a:extLst>
          </p:cNvPr>
          <p:cNvSpPr>
            <a:spLocks noGrp="1"/>
          </p:cNvSpPr>
          <p:nvPr>
            <p:ph sz="half" idx="2"/>
          </p:nvPr>
        </p:nvSpPr>
        <p:spPr>
          <a:xfrm>
            <a:off x="6172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5" name="日期版面配置區 4">
            <a:extLst>
              <a:ext uri="{FF2B5EF4-FFF2-40B4-BE49-F238E27FC236}">
                <a16:creationId xmlns:a16="http://schemas.microsoft.com/office/drawing/2014/main" id="{A5A878FA-A637-404A-9B4A-70A51CAB22DD}"/>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6" name="頁尾版面配置區 5">
            <a:extLst>
              <a:ext uri="{FF2B5EF4-FFF2-40B4-BE49-F238E27FC236}">
                <a16:creationId xmlns:a16="http://schemas.microsoft.com/office/drawing/2014/main" id="{4A4F0CE7-25D3-E346-A375-B93FD00CFB1F}"/>
              </a:ext>
            </a:extLst>
          </p:cNvPr>
          <p:cNvSpPr>
            <a:spLocks noGrp="1"/>
          </p:cNvSpPr>
          <p:nvPr>
            <p:ph type="ftr" sz="quarter" idx="11"/>
          </p:nvPr>
        </p:nvSpPr>
        <p:spPr/>
        <p:txBody>
          <a:bodyPr/>
          <a:lstStyle/>
          <a:p>
            <a:endParaRPr kumimoji="1" lang="zh-TW" altLang="en-US"/>
          </a:p>
        </p:txBody>
      </p:sp>
      <p:sp>
        <p:nvSpPr>
          <p:cNvPr id="7" name="投影片編號版面配置區 6">
            <a:extLst>
              <a:ext uri="{FF2B5EF4-FFF2-40B4-BE49-F238E27FC236}">
                <a16:creationId xmlns:a16="http://schemas.microsoft.com/office/drawing/2014/main" id="{0665BA86-3BA7-1B41-BA6E-88367A2C57C8}"/>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01933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BCBF745-8C06-E840-9BE2-B49F966B1D86}"/>
              </a:ext>
            </a:extLst>
          </p:cNvPr>
          <p:cNvSpPr>
            <a:spLocks noGrp="1"/>
          </p:cNvSpPr>
          <p:nvPr>
            <p:ph type="title"/>
          </p:nvPr>
        </p:nvSpPr>
        <p:spPr>
          <a:xfrm>
            <a:off x="839788" y="365125"/>
            <a:ext cx="10515600" cy="1325563"/>
          </a:xfrm>
        </p:spPr>
        <p:txBody>
          <a:bodyPr/>
          <a:lstStyle/>
          <a:p>
            <a:r>
              <a:rPr kumimoji="1" lang="zh-TW" altLang="en-US"/>
              <a:t>按一下以編輯母片標題樣式</a:t>
            </a:r>
          </a:p>
        </p:txBody>
      </p:sp>
      <p:sp>
        <p:nvSpPr>
          <p:cNvPr id="3" name="文字版面配置區 2">
            <a:extLst>
              <a:ext uri="{FF2B5EF4-FFF2-40B4-BE49-F238E27FC236}">
                <a16:creationId xmlns:a16="http://schemas.microsoft.com/office/drawing/2014/main" id="{B1B1FA98-6F3A-8541-8752-D47E30FE50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4" name="內容版面配置區 3">
            <a:extLst>
              <a:ext uri="{FF2B5EF4-FFF2-40B4-BE49-F238E27FC236}">
                <a16:creationId xmlns:a16="http://schemas.microsoft.com/office/drawing/2014/main" id="{A4011DDC-CDF8-C64A-9475-A4DAF9B37C99}"/>
              </a:ext>
            </a:extLst>
          </p:cNvPr>
          <p:cNvSpPr>
            <a:spLocks noGrp="1"/>
          </p:cNvSpPr>
          <p:nvPr>
            <p:ph sz="half" idx="2"/>
          </p:nvPr>
        </p:nvSpPr>
        <p:spPr>
          <a:xfrm>
            <a:off x="839788" y="2505075"/>
            <a:ext cx="5157787"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5" name="文字版面配置區 4">
            <a:extLst>
              <a:ext uri="{FF2B5EF4-FFF2-40B4-BE49-F238E27FC236}">
                <a16:creationId xmlns:a16="http://schemas.microsoft.com/office/drawing/2014/main" id="{FD2402E0-2EB3-8845-9B84-C432A28CF5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6" name="內容版面配置區 5">
            <a:extLst>
              <a:ext uri="{FF2B5EF4-FFF2-40B4-BE49-F238E27FC236}">
                <a16:creationId xmlns:a16="http://schemas.microsoft.com/office/drawing/2014/main" id="{8EC91A83-A3CC-7145-B9BF-24F3F956ABAD}"/>
              </a:ext>
            </a:extLst>
          </p:cNvPr>
          <p:cNvSpPr>
            <a:spLocks noGrp="1"/>
          </p:cNvSpPr>
          <p:nvPr>
            <p:ph sz="quarter" idx="4"/>
          </p:nvPr>
        </p:nvSpPr>
        <p:spPr>
          <a:xfrm>
            <a:off x="6172200" y="2505075"/>
            <a:ext cx="5183188"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7" name="日期版面配置區 6">
            <a:extLst>
              <a:ext uri="{FF2B5EF4-FFF2-40B4-BE49-F238E27FC236}">
                <a16:creationId xmlns:a16="http://schemas.microsoft.com/office/drawing/2014/main" id="{D174039D-6972-6B49-B18E-0B5211DC116C}"/>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8" name="頁尾版面配置區 7">
            <a:extLst>
              <a:ext uri="{FF2B5EF4-FFF2-40B4-BE49-F238E27FC236}">
                <a16:creationId xmlns:a16="http://schemas.microsoft.com/office/drawing/2014/main" id="{E44AC2B9-28CD-6348-91FB-56A9A62A616B}"/>
              </a:ext>
            </a:extLst>
          </p:cNvPr>
          <p:cNvSpPr>
            <a:spLocks noGrp="1"/>
          </p:cNvSpPr>
          <p:nvPr>
            <p:ph type="ftr" sz="quarter" idx="11"/>
          </p:nvPr>
        </p:nvSpPr>
        <p:spPr/>
        <p:txBody>
          <a:bodyPr/>
          <a:lstStyle/>
          <a:p>
            <a:endParaRPr kumimoji="1" lang="zh-TW" altLang="en-US"/>
          </a:p>
        </p:txBody>
      </p:sp>
      <p:sp>
        <p:nvSpPr>
          <p:cNvPr id="9" name="投影片編號版面配置區 8">
            <a:extLst>
              <a:ext uri="{FF2B5EF4-FFF2-40B4-BE49-F238E27FC236}">
                <a16:creationId xmlns:a16="http://schemas.microsoft.com/office/drawing/2014/main" id="{D9A6281B-8E74-D745-9F27-B5CE5E1F7374}"/>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810863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BBF1FE-44ED-B24F-A508-23AECA9A1880}"/>
              </a:ext>
            </a:extLst>
          </p:cNvPr>
          <p:cNvSpPr>
            <a:spLocks noGrp="1"/>
          </p:cNvSpPr>
          <p:nvPr>
            <p:ph type="title"/>
          </p:nvPr>
        </p:nvSpPr>
        <p:spPr/>
        <p:txBody>
          <a:bodyPr/>
          <a:lstStyle/>
          <a:p>
            <a:r>
              <a:rPr kumimoji="1" lang="zh-TW" altLang="en-US"/>
              <a:t>按一下以編輯母片標題樣式</a:t>
            </a:r>
          </a:p>
        </p:txBody>
      </p:sp>
      <p:sp>
        <p:nvSpPr>
          <p:cNvPr id="3" name="日期版面配置區 2">
            <a:extLst>
              <a:ext uri="{FF2B5EF4-FFF2-40B4-BE49-F238E27FC236}">
                <a16:creationId xmlns:a16="http://schemas.microsoft.com/office/drawing/2014/main" id="{8E50E19C-EE95-9F4D-B60D-16CB44A006A2}"/>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4" name="頁尾版面配置區 3">
            <a:extLst>
              <a:ext uri="{FF2B5EF4-FFF2-40B4-BE49-F238E27FC236}">
                <a16:creationId xmlns:a16="http://schemas.microsoft.com/office/drawing/2014/main" id="{1A02DB58-C450-C348-A019-6089FDAFC4E3}"/>
              </a:ext>
            </a:extLst>
          </p:cNvPr>
          <p:cNvSpPr>
            <a:spLocks noGrp="1"/>
          </p:cNvSpPr>
          <p:nvPr>
            <p:ph type="ftr" sz="quarter" idx="11"/>
          </p:nvPr>
        </p:nvSpPr>
        <p:spPr/>
        <p:txBody>
          <a:bodyPr/>
          <a:lstStyle/>
          <a:p>
            <a:endParaRPr kumimoji="1" lang="zh-TW" altLang="en-US"/>
          </a:p>
        </p:txBody>
      </p:sp>
      <p:sp>
        <p:nvSpPr>
          <p:cNvPr id="5" name="投影片編號版面配置區 4">
            <a:extLst>
              <a:ext uri="{FF2B5EF4-FFF2-40B4-BE49-F238E27FC236}">
                <a16:creationId xmlns:a16="http://schemas.microsoft.com/office/drawing/2014/main" id="{78B1C2E8-FCB1-3945-9615-064018199924}"/>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1333112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7DD1EBBB-4AD7-7F4C-B174-5292089F758F}"/>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3" name="頁尾版面配置區 2">
            <a:extLst>
              <a:ext uri="{FF2B5EF4-FFF2-40B4-BE49-F238E27FC236}">
                <a16:creationId xmlns:a16="http://schemas.microsoft.com/office/drawing/2014/main" id="{521401DD-5B24-AC41-898D-E1E11E3DEAEC}"/>
              </a:ext>
            </a:extLst>
          </p:cNvPr>
          <p:cNvSpPr>
            <a:spLocks noGrp="1"/>
          </p:cNvSpPr>
          <p:nvPr>
            <p:ph type="ftr" sz="quarter" idx="11"/>
          </p:nvPr>
        </p:nvSpPr>
        <p:spPr/>
        <p:txBody>
          <a:bodyPr/>
          <a:lstStyle/>
          <a:p>
            <a:endParaRPr kumimoji="1" lang="zh-TW" altLang="en-US"/>
          </a:p>
        </p:txBody>
      </p:sp>
      <p:sp>
        <p:nvSpPr>
          <p:cNvPr id="4" name="投影片編號版面配置區 3">
            <a:extLst>
              <a:ext uri="{FF2B5EF4-FFF2-40B4-BE49-F238E27FC236}">
                <a16:creationId xmlns:a16="http://schemas.microsoft.com/office/drawing/2014/main" id="{6784B332-54D8-2A45-8F21-44BEF4955DCA}"/>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463983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E41AB95-9DDC-B241-A84B-2C528CC2AE76}"/>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p>
        </p:txBody>
      </p:sp>
      <p:sp>
        <p:nvSpPr>
          <p:cNvPr id="3" name="內容版面配置區 2">
            <a:extLst>
              <a:ext uri="{FF2B5EF4-FFF2-40B4-BE49-F238E27FC236}">
                <a16:creationId xmlns:a16="http://schemas.microsoft.com/office/drawing/2014/main" id="{AAEB3633-E0C9-4648-9FC3-98AA77645D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文字版面配置區 3">
            <a:extLst>
              <a:ext uri="{FF2B5EF4-FFF2-40B4-BE49-F238E27FC236}">
                <a16:creationId xmlns:a16="http://schemas.microsoft.com/office/drawing/2014/main" id="{8D4852FD-788F-5149-A57F-A498FC870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6ED067F1-35AC-8540-A497-4BCBCCADA3C6}"/>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6" name="頁尾版面配置區 5">
            <a:extLst>
              <a:ext uri="{FF2B5EF4-FFF2-40B4-BE49-F238E27FC236}">
                <a16:creationId xmlns:a16="http://schemas.microsoft.com/office/drawing/2014/main" id="{D1B5300B-4EF4-CC49-80F3-7CAE2E04E43D}"/>
              </a:ext>
            </a:extLst>
          </p:cNvPr>
          <p:cNvSpPr>
            <a:spLocks noGrp="1"/>
          </p:cNvSpPr>
          <p:nvPr>
            <p:ph type="ftr" sz="quarter" idx="11"/>
          </p:nvPr>
        </p:nvSpPr>
        <p:spPr/>
        <p:txBody>
          <a:bodyPr/>
          <a:lstStyle/>
          <a:p>
            <a:endParaRPr kumimoji="1" lang="zh-TW" altLang="en-US"/>
          </a:p>
        </p:txBody>
      </p:sp>
      <p:sp>
        <p:nvSpPr>
          <p:cNvPr id="7" name="投影片編號版面配置區 6">
            <a:extLst>
              <a:ext uri="{FF2B5EF4-FFF2-40B4-BE49-F238E27FC236}">
                <a16:creationId xmlns:a16="http://schemas.microsoft.com/office/drawing/2014/main" id="{7408A2D8-3587-B64E-B547-963AC449954C}"/>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3103916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C26FE2-E791-C148-AA47-CB5EDC44D9C2}"/>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p>
        </p:txBody>
      </p:sp>
      <p:sp>
        <p:nvSpPr>
          <p:cNvPr id="3" name="圖片版面配置區 2">
            <a:extLst>
              <a:ext uri="{FF2B5EF4-FFF2-40B4-BE49-F238E27FC236}">
                <a16:creationId xmlns:a16="http://schemas.microsoft.com/office/drawing/2014/main" id="{AF6B3599-08A0-4D48-98AE-2B7B4D2503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TW" altLang="en-US"/>
          </a:p>
        </p:txBody>
      </p:sp>
      <p:sp>
        <p:nvSpPr>
          <p:cNvPr id="4" name="文字版面配置區 3">
            <a:extLst>
              <a:ext uri="{FF2B5EF4-FFF2-40B4-BE49-F238E27FC236}">
                <a16:creationId xmlns:a16="http://schemas.microsoft.com/office/drawing/2014/main" id="{A090A67D-6DCC-0F4D-9E32-993289FC7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CA91D3A5-920E-A146-924C-8C863E027363}"/>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6" name="頁尾版面配置區 5">
            <a:extLst>
              <a:ext uri="{FF2B5EF4-FFF2-40B4-BE49-F238E27FC236}">
                <a16:creationId xmlns:a16="http://schemas.microsoft.com/office/drawing/2014/main" id="{091F5C52-A377-4048-941E-79F12608F28D}"/>
              </a:ext>
            </a:extLst>
          </p:cNvPr>
          <p:cNvSpPr>
            <a:spLocks noGrp="1"/>
          </p:cNvSpPr>
          <p:nvPr>
            <p:ph type="ftr" sz="quarter" idx="11"/>
          </p:nvPr>
        </p:nvSpPr>
        <p:spPr/>
        <p:txBody>
          <a:bodyPr/>
          <a:lstStyle/>
          <a:p>
            <a:endParaRPr kumimoji="1" lang="zh-TW" altLang="en-US"/>
          </a:p>
        </p:txBody>
      </p:sp>
      <p:sp>
        <p:nvSpPr>
          <p:cNvPr id="7" name="投影片編號版面配置區 6">
            <a:extLst>
              <a:ext uri="{FF2B5EF4-FFF2-40B4-BE49-F238E27FC236}">
                <a16:creationId xmlns:a16="http://schemas.microsoft.com/office/drawing/2014/main" id="{4D5D4536-2D27-8F47-B330-900D97AA25A8}"/>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1854498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4E2844-FE35-EC4A-A298-95934230ACFC}"/>
              </a:ext>
            </a:extLst>
          </p:cNvPr>
          <p:cNvSpPr>
            <a:spLocks noGrp="1"/>
          </p:cNvSpPr>
          <p:nvPr>
            <p:ph type="title"/>
          </p:nvPr>
        </p:nvSpPr>
        <p:spPr/>
        <p:txBody>
          <a:bodyPr/>
          <a:lstStyle/>
          <a:p>
            <a:r>
              <a:rPr kumimoji="1" lang="zh-TW" altLang="en-US"/>
              <a:t>按一下以編輯母片標題樣式</a:t>
            </a:r>
          </a:p>
        </p:txBody>
      </p:sp>
      <p:sp>
        <p:nvSpPr>
          <p:cNvPr id="3" name="直排文字版面配置區 2">
            <a:extLst>
              <a:ext uri="{FF2B5EF4-FFF2-40B4-BE49-F238E27FC236}">
                <a16:creationId xmlns:a16="http://schemas.microsoft.com/office/drawing/2014/main" id="{7D0FD0C5-06F3-C54C-9CB7-EFAE3F278259}"/>
              </a:ext>
            </a:extLst>
          </p:cNvPr>
          <p:cNvSpPr>
            <a:spLocks noGrp="1"/>
          </p:cNvSpPr>
          <p:nvPr>
            <p:ph type="body" orient="vert" idx="1"/>
          </p:nvPr>
        </p:nvSpPr>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a:extLst>
              <a:ext uri="{FF2B5EF4-FFF2-40B4-BE49-F238E27FC236}">
                <a16:creationId xmlns:a16="http://schemas.microsoft.com/office/drawing/2014/main" id="{0A969CF1-6FF9-AF43-A7AE-0C820D084F8B}"/>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C821FDC7-99B0-2744-A2DB-368935015F4A}"/>
              </a:ext>
            </a:extLst>
          </p:cNvPr>
          <p:cNvSpPr>
            <a:spLocks noGrp="1"/>
          </p:cNvSpPr>
          <p:nvPr>
            <p:ph type="ftr" sz="quarter" idx="11"/>
          </p:nvPr>
        </p:nvSpPr>
        <p:spPr/>
        <p:txBody>
          <a:bodyPr/>
          <a:lstStyle/>
          <a:p>
            <a:endParaRPr kumimoji="1" lang="zh-TW" altLang="en-US"/>
          </a:p>
        </p:txBody>
      </p:sp>
      <p:sp>
        <p:nvSpPr>
          <p:cNvPr id="6" name="投影片編號版面配置區 5">
            <a:extLst>
              <a:ext uri="{FF2B5EF4-FFF2-40B4-BE49-F238E27FC236}">
                <a16:creationId xmlns:a16="http://schemas.microsoft.com/office/drawing/2014/main" id="{EA03E6D3-4F4E-6543-AF51-0EBBF12586F4}"/>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32645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6084DD7C-18C5-EE44-8310-8993C5DA7EB9}"/>
              </a:ext>
            </a:extLst>
          </p:cNvPr>
          <p:cNvSpPr>
            <a:spLocks noGrp="1"/>
          </p:cNvSpPr>
          <p:nvPr>
            <p:ph type="title" orient="vert"/>
          </p:nvPr>
        </p:nvSpPr>
        <p:spPr>
          <a:xfrm>
            <a:off x="8724900" y="365125"/>
            <a:ext cx="2628900" cy="5811838"/>
          </a:xfrm>
        </p:spPr>
        <p:txBody>
          <a:bodyPr vert="eaVert"/>
          <a:lstStyle/>
          <a:p>
            <a:r>
              <a:rPr kumimoji="1" lang="zh-TW" altLang="en-US"/>
              <a:t>按一下以編輯母片標題樣式</a:t>
            </a:r>
          </a:p>
        </p:txBody>
      </p:sp>
      <p:sp>
        <p:nvSpPr>
          <p:cNvPr id="3" name="直排文字版面配置區 2">
            <a:extLst>
              <a:ext uri="{FF2B5EF4-FFF2-40B4-BE49-F238E27FC236}">
                <a16:creationId xmlns:a16="http://schemas.microsoft.com/office/drawing/2014/main" id="{C7A75E84-CA21-6544-B3B1-61992471F80B}"/>
              </a:ext>
            </a:extLst>
          </p:cNvPr>
          <p:cNvSpPr>
            <a:spLocks noGrp="1"/>
          </p:cNvSpPr>
          <p:nvPr>
            <p:ph type="body" orient="vert" idx="1"/>
          </p:nvPr>
        </p:nvSpPr>
        <p:spPr>
          <a:xfrm>
            <a:off x="838200" y="365125"/>
            <a:ext cx="7734300" cy="5811838"/>
          </a:xfrm>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a:extLst>
              <a:ext uri="{FF2B5EF4-FFF2-40B4-BE49-F238E27FC236}">
                <a16:creationId xmlns:a16="http://schemas.microsoft.com/office/drawing/2014/main" id="{14BEE583-1C17-C045-926E-13CCA4192C64}"/>
              </a:ext>
            </a:extLst>
          </p:cNvPr>
          <p:cNvSpPr>
            <a:spLocks noGrp="1"/>
          </p:cNvSpPr>
          <p:nvPr>
            <p:ph type="dt" sz="half" idx="10"/>
          </p:nvPr>
        </p:nvSpPr>
        <p:spPr/>
        <p:txBody>
          <a:body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F20F809D-158F-494D-B710-FB9CFA5B0D23}"/>
              </a:ext>
            </a:extLst>
          </p:cNvPr>
          <p:cNvSpPr>
            <a:spLocks noGrp="1"/>
          </p:cNvSpPr>
          <p:nvPr>
            <p:ph type="ftr" sz="quarter" idx="11"/>
          </p:nvPr>
        </p:nvSpPr>
        <p:spPr/>
        <p:txBody>
          <a:bodyPr/>
          <a:lstStyle/>
          <a:p>
            <a:endParaRPr kumimoji="1" lang="zh-TW" altLang="en-US"/>
          </a:p>
        </p:txBody>
      </p:sp>
      <p:sp>
        <p:nvSpPr>
          <p:cNvPr id="6" name="投影片編號版面配置區 5">
            <a:extLst>
              <a:ext uri="{FF2B5EF4-FFF2-40B4-BE49-F238E27FC236}">
                <a16:creationId xmlns:a16="http://schemas.microsoft.com/office/drawing/2014/main" id="{4D98F9B4-9296-DD4B-97EF-53B1AEEF2B92}"/>
              </a:ext>
            </a:extLst>
          </p:cNvPr>
          <p:cNvSpPr>
            <a:spLocks noGrp="1"/>
          </p:cNvSpPr>
          <p:nvPr>
            <p:ph type="sldNum" sz="quarter" idx="12"/>
          </p:nvPr>
        </p:nvSpPr>
        <p:spPr/>
        <p:txBody>
          <a:body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53102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8A65781-9FC2-9046-BC66-F85732A034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TW" altLang="en-US"/>
              <a:t>按一下以編輯母片標題樣式</a:t>
            </a:r>
          </a:p>
        </p:txBody>
      </p:sp>
      <p:sp>
        <p:nvSpPr>
          <p:cNvPr id="3" name="文字版面配置區 2">
            <a:extLst>
              <a:ext uri="{FF2B5EF4-FFF2-40B4-BE49-F238E27FC236}">
                <a16:creationId xmlns:a16="http://schemas.microsoft.com/office/drawing/2014/main" id="{A7828F2D-1CC2-CA4E-A6A5-8932101D21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a:extLst>
              <a:ext uri="{FF2B5EF4-FFF2-40B4-BE49-F238E27FC236}">
                <a16:creationId xmlns:a16="http://schemas.microsoft.com/office/drawing/2014/main" id="{04EC6F68-9D72-2143-A110-560D88E1C0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9C9509-68E9-8B42-BA4C-FCCDF05A9B7E}" type="datetimeFigureOut">
              <a:rPr kumimoji="1" lang="zh-TW" altLang="en-US" smtClean="0"/>
              <a:t>2022/4/7</a:t>
            </a:fld>
            <a:endParaRPr kumimoji="1" lang="zh-TW" altLang="en-US"/>
          </a:p>
        </p:txBody>
      </p:sp>
      <p:sp>
        <p:nvSpPr>
          <p:cNvPr id="5" name="頁尾版面配置區 4">
            <a:extLst>
              <a:ext uri="{FF2B5EF4-FFF2-40B4-BE49-F238E27FC236}">
                <a16:creationId xmlns:a16="http://schemas.microsoft.com/office/drawing/2014/main" id="{29EE5428-9F8E-594F-A056-E463BC0AC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TW" altLang="en-US"/>
          </a:p>
        </p:txBody>
      </p:sp>
      <p:sp>
        <p:nvSpPr>
          <p:cNvPr id="6" name="投影片編號版面配置區 5">
            <a:extLst>
              <a:ext uri="{FF2B5EF4-FFF2-40B4-BE49-F238E27FC236}">
                <a16:creationId xmlns:a16="http://schemas.microsoft.com/office/drawing/2014/main" id="{BFEBBF50-C6E1-C844-936B-9D4D4A9A7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71B4F-7255-B54E-B4CE-85B33D6AA90A}" type="slidenum">
              <a:rPr kumimoji="1" lang="zh-TW" altLang="en-US" smtClean="0"/>
              <a:t>‹#›</a:t>
            </a:fld>
            <a:endParaRPr kumimoji="1" lang="zh-TW" altLang="en-US"/>
          </a:p>
        </p:txBody>
      </p:sp>
    </p:spTree>
    <p:extLst>
      <p:ext uri="{BB962C8B-B14F-4D97-AF65-F5344CB8AC3E}">
        <p14:creationId xmlns:p14="http://schemas.microsoft.com/office/powerpoint/2010/main" val="2964164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Lydia\Desktop\1.jpg">
            <a:extLst>
              <a:ext uri="{FF2B5EF4-FFF2-40B4-BE49-F238E27FC236}">
                <a16:creationId xmlns:a16="http://schemas.microsoft.com/office/drawing/2014/main" id="{A564F9CC-653E-EC46-8E1D-3467958DE7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467"/>
          <a:stretch/>
        </p:blipFill>
        <p:spPr bwMode="auto">
          <a:xfrm>
            <a:off x="-721895" y="-112295"/>
            <a:ext cx="13298906" cy="73129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Lydia\Desktop\1.jpg">
            <a:extLst>
              <a:ext uri="{FF2B5EF4-FFF2-40B4-BE49-F238E27FC236}">
                <a16:creationId xmlns:a16="http://schemas.microsoft.com/office/drawing/2014/main" id="{38D757FE-C21E-D649-AC9A-B1ADE5C7A79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40000"/>
                    </a14:imgEffect>
                    <a14:imgEffect>
                      <a14:brightnessContrast bright="12000" contrast="4000"/>
                    </a14:imgEffect>
                  </a14:imgLayer>
                </a14:imgProps>
              </a:ext>
              <a:ext uri="{28A0092B-C50C-407E-A947-70E740481C1C}">
                <a14:useLocalDpi xmlns:a14="http://schemas.microsoft.com/office/drawing/2010/main" val="0"/>
              </a:ext>
            </a:extLst>
          </a:blip>
          <a:srcRect l="35269" b="17404"/>
          <a:stretch/>
        </p:blipFill>
        <p:spPr bwMode="auto">
          <a:xfrm>
            <a:off x="3968495" y="-112295"/>
            <a:ext cx="8608515" cy="731299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FA88A0BE-31D6-CC4F-98F9-42321EEB6380}"/>
              </a:ext>
            </a:extLst>
          </p:cNvPr>
          <p:cNvSpPr/>
          <p:nvPr/>
        </p:nvSpPr>
        <p:spPr>
          <a:xfrm>
            <a:off x="3968494" y="-112295"/>
            <a:ext cx="8608515" cy="7312991"/>
          </a:xfrm>
          <a:prstGeom prst="rect">
            <a:avLst/>
          </a:prstGeom>
          <a:solidFill>
            <a:schemeClr val="bg1">
              <a:alpha val="281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7" name="文字方塊 6">
            <a:extLst>
              <a:ext uri="{FF2B5EF4-FFF2-40B4-BE49-F238E27FC236}">
                <a16:creationId xmlns:a16="http://schemas.microsoft.com/office/drawing/2014/main" id="{98F0BB07-80FE-8F47-AB08-767A5D08D1F9}"/>
              </a:ext>
            </a:extLst>
          </p:cNvPr>
          <p:cNvSpPr txBox="1"/>
          <p:nvPr/>
        </p:nvSpPr>
        <p:spPr>
          <a:xfrm>
            <a:off x="5181599" y="2866419"/>
            <a:ext cx="6657794" cy="1600438"/>
          </a:xfrm>
          <a:prstGeom prst="rect">
            <a:avLst/>
          </a:prstGeom>
          <a:solidFill>
            <a:schemeClr val="bg1">
              <a:alpha val="55533"/>
            </a:schemeClr>
          </a:solidFill>
        </p:spPr>
        <p:txBody>
          <a:bodyPr wrap="square" rtlCol="0">
            <a:spAutoFit/>
          </a:bodyPr>
          <a:lstStyle/>
          <a:p>
            <a:pPr algn="ctr"/>
            <a:r>
              <a:rPr kumimoji="1" lang="zh-TW" altLang="en-US" sz="3200" dirty="0">
                <a:latin typeface="LANTINGHEI SC DEMIBOLD" panose="02000000000000000000" pitchFamily="2" charset="-122"/>
                <a:ea typeface="LANTINGHEI SC DEMIBOLD" panose="02000000000000000000" pitchFamily="2" charset="-122"/>
              </a:rPr>
              <a:t>新加坡樟宜機場</a:t>
            </a:r>
            <a:r>
              <a:rPr kumimoji="1" lang="en-US" altLang="zh-TW" sz="3200" dirty="0">
                <a:latin typeface="LANTINGHEI SC DEMIBOLD" panose="02000000000000000000" pitchFamily="2" charset="-122"/>
                <a:ea typeface="LANTINGHEI SC DEMIBOLD" panose="02000000000000000000" pitchFamily="2" charset="-122"/>
              </a:rPr>
              <a:t> </a:t>
            </a:r>
            <a:r>
              <a:rPr kumimoji="1" lang="zh-TW" altLang="en-US" sz="3200" dirty="0">
                <a:latin typeface="LANTINGHEI SC DEMIBOLD" panose="02000000000000000000" pitchFamily="2" charset="-122"/>
                <a:ea typeface="LANTINGHEI SC DEMIBOLD" panose="02000000000000000000" pitchFamily="2" charset="-122"/>
              </a:rPr>
              <a:t>地勤客戶服務人員</a:t>
            </a:r>
            <a:br>
              <a:rPr kumimoji="1" lang="en-US" altLang="zh-TW" sz="6600" dirty="0">
                <a:latin typeface="LANTINGHEI SC DEMIBOLD" panose="02000000000000000000" pitchFamily="2" charset="-122"/>
                <a:ea typeface="LANTINGHEI SC DEMIBOLD" panose="02000000000000000000" pitchFamily="2" charset="-122"/>
              </a:rPr>
            </a:br>
            <a:r>
              <a:rPr kumimoji="1" lang="en-US" altLang="zh-TW" sz="6600" dirty="0">
                <a:latin typeface="LANTINGHEI SC DEMIBOLD" panose="02000000000000000000" pitchFamily="2" charset="-122"/>
                <a:ea typeface="LANTINGHEI SC DEMIBOLD" panose="02000000000000000000" pitchFamily="2" charset="-122"/>
              </a:rPr>
              <a:t>2022</a:t>
            </a:r>
            <a:r>
              <a:rPr kumimoji="1" lang="zh-TW" altLang="en-US" sz="6600" dirty="0">
                <a:latin typeface="LANTINGHEI SC DEMIBOLD" panose="02000000000000000000" pitchFamily="2" charset="-122"/>
                <a:ea typeface="LANTINGHEI SC DEMIBOLD" panose="02000000000000000000" pitchFamily="2" charset="-122"/>
              </a:rPr>
              <a:t>招募計畫</a:t>
            </a:r>
          </a:p>
        </p:txBody>
      </p:sp>
    </p:spTree>
    <p:extLst>
      <p:ext uri="{BB962C8B-B14F-4D97-AF65-F5344CB8AC3E}">
        <p14:creationId xmlns:p14="http://schemas.microsoft.com/office/powerpoint/2010/main" val="1843296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圖片 22">
            <a:extLst>
              <a:ext uri="{FF2B5EF4-FFF2-40B4-BE49-F238E27FC236}">
                <a16:creationId xmlns:a16="http://schemas.microsoft.com/office/drawing/2014/main" id="{294ACAE8-2602-BC48-B293-841DA72DCC12}"/>
              </a:ext>
            </a:extLst>
          </p:cNvPr>
          <p:cNvPicPr>
            <a:picLocks noChangeAspect="1"/>
          </p:cNvPicPr>
          <p:nvPr/>
        </p:nvPicPr>
        <p:blipFill>
          <a:blip r:embed="rId2"/>
          <a:stretch>
            <a:fillRect/>
          </a:stretch>
        </p:blipFill>
        <p:spPr>
          <a:xfrm>
            <a:off x="-25400" y="0"/>
            <a:ext cx="2435353"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文字方塊 14">
            <a:extLst>
              <a:ext uri="{FF2B5EF4-FFF2-40B4-BE49-F238E27FC236}">
                <a16:creationId xmlns:a16="http://schemas.microsoft.com/office/drawing/2014/main" id="{C3FBFA38-FB69-984C-8A1F-506EDDDB0884}"/>
              </a:ext>
            </a:extLst>
          </p:cNvPr>
          <p:cNvSpPr txBox="1"/>
          <p:nvPr/>
        </p:nvSpPr>
        <p:spPr>
          <a:xfrm>
            <a:off x="80010" y="3205972"/>
            <a:ext cx="2162556" cy="369332"/>
          </a:xfrm>
          <a:prstGeom prst="rect">
            <a:avLst/>
          </a:prstGeom>
          <a:solidFill>
            <a:schemeClr val="bg1">
              <a:alpha val="73000"/>
            </a:schemeClr>
          </a:solidFill>
        </p:spPr>
        <p:txBody>
          <a:bodyPr wrap="square">
            <a:spAutoFit/>
          </a:bodyPr>
          <a:lstStyle/>
          <a:p>
            <a:pPr algn="ctr"/>
            <a:r>
              <a:rPr lang="en-US" altLang="zh-TW" sz="1800" dirty="0"/>
              <a:t>About Changi Airport</a:t>
            </a:r>
            <a:endParaRPr lang="zh-TW" altLang="en-US" sz="1800" dirty="0"/>
          </a:p>
        </p:txBody>
      </p:sp>
      <p:sp>
        <p:nvSpPr>
          <p:cNvPr id="17" name="文字方塊 16">
            <a:extLst>
              <a:ext uri="{FF2B5EF4-FFF2-40B4-BE49-F238E27FC236}">
                <a16:creationId xmlns:a16="http://schemas.microsoft.com/office/drawing/2014/main" id="{AE039087-6713-894D-BEF7-53EB5CA635F1}"/>
              </a:ext>
            </a:extLst>
          </p:cNvPr>
          <p:cNvSpPr txBox="1"/>
          <p:nvPr/>
        </p:nvSpPr>
        <p:spPr>
          <a:xfrm>
            <a:off x="2540889" y="651427"/>
            <a:ext cx="9467850" cy="2554545"/>
          </a:xfrm>
          <a:prstGeom prst="rect">
            <a:avLst/>
          </a:prstGeom>
          <a:noFill/>
        </p:spPr>
        <p:txBody>
          <a:bodyPr wrap="square">
            <a:spAutoFit/>
          </a:bodyPr>
          <a:lstStyle/>
          <a:p>
            <a:pPr algn="just"/>
            <a:r>
              <a:rPr lang="en-US" altLang="zh-TW" sz="2000" dirty="0">
                <a:solidFill>
                  <a:srgbClr val="1D2129"/>
                </a:solidFill>
                <a:latin typeface="Helvetica" panose="020B0604020202020204" pitchFamily="34" charset="0"/>
              </a:rPr>
              <a:t>The 6th busiest international airport today, Changi Airport serves over 100 airlines flying to about 320 cities in about 80 countries and territories worldwide. It handled more than 55.4 million passenger movements in 2015, an annual record. To serve passengers and visitors from the world over, there are 350 retail and service stores &amp; 160 F&amp;B outlets occupying over 76,000 sqm of commercial space. Changi Airport is also one of Singapore's best places for shopping and dining. Increasingly, the airport has become a </a:t>
            </a:r>
            <a:r>
              <a:rPr lang="en-US" altLang="zh-TW" sz="2000" dirty="0" err="1">
                <a:solidFill>
                  <a:srgbClr val="1D2129"/>
                </a:solidFill>
                <a:latin typeface="Helvetica" panose="020B0604020202020204" pitchFamily="34" charset="0"/>
              </a:rPr>
              <a:t>favourite</a:t>
            </a:r>
            <a:r>
              <a:rPr lang="en-US" altLang="zh-TW" sz="2000" dirty="0">
                <a:solidFill>
                  <a:srgbClr val="1D2129"/>
                </a:solidFill>
                <a:latin typeface="Helvetica" panose="020B0604020202020204" pitchFamily="34" charset="0"/>
              </a:rPr>
              <a:t> destination for Singapore residents, especially families.</a:t>
            </a:r>
            <a:endParaRPr lang="zh-TW" altLang="en-US" sz="2000" dirty="0"/>
          </a:p>
        </p:txBody>
      </p:sp>
      <p:pic>
        <p:nvPicPr>
          <p:cNvPr id="20" name="圖片 19">
            <a:extLst>
              <a:ext uri="{FF2B5EF4-FFF2-40B4-BE49-F238E27FC236}">
                <a16:creationId xmlns:a16="http://schemas.microsoft.com/office/drawing/2014/main" id="{F12D1422-D888-B844-99F5-C634734DF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2695" y="3648991"/>
            <a:ext cx="4148984" cy="2765989"/>
          </a:xfrm>
          <a:prstGeom prst="rect">
            <a:avLst/>
          </a:prstGeom>
        </p:spPr>
      </p:pic>
      <p:pic>
        <p:nvPicPr>
          <p:cNvPr id="21" name="Picture 2" descr="C:\Users\Lydia\Desktop\擷取.JPG">
            <a:extLst>
              <a:ext uri="{FF2B5EF4-FFF2-40B4-BE49-F238E27FC236}">
                <a16:creationId xmlns:a16="http://schemas.microsoft.com/office/drawing/2014/main" id="{B593C94B-8532-AC44-B4BF-EDB8CF7303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67"/>
          <a:stretch/>
        </p:blipFill>
        <p:spPr bwMode="auto">
          <a:xfrm>
            <a:off x="7274814" y="3648991"/>
            <a:ext cx="4543637" cy="2765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19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圖片 20">
            <a:extLst>
              <a:ext uri="{FF2B5EF4-FFF2-40B4-BE49-F238E27FC236}">
                <a16:creationId xmlns:a16="http://schemas.microsoft.com/office/drawing/2014/main" id="{C9A1C317-ABC0-2C41-936E-9278EEB3E96C}"/>
              </a:ext>
            </a:extLst>
          </p:cNvPr>
          <p:cNvPicPr>
            <a:picLocks noChangeAspect="1"/>
          </p:cNvPicPr>
          <p:nvPr/>
        </p:nvPicPr>
        <p:blipFill>
          <a:blip r:embed="rId2"/>
          <a:stretch>
            <a:fillRect/>
          </a:stretch>
        </p:blipFill>
        <p:spPr>
          <a:xfrm>
            <a:off x="-25400" y="0"/>
            <a:ext cx="2435353" cy="6858000"/>
          </a:xfrm>
          <a:prstGeom prst="rect">
            <a:avLst/>
          </a:prstGeom>
        </p:spPr>
      </p:pic>
      <p:sp>
        <p:nvSpPr>
          <p:cNvPr id="5" name="文字方塊 4">
            <a:extLst>
              <a:ext uri="{FF2B5EF4-FFF2-40B4-BE49-F238E27FC236}">
                <a16:creationId xmlns:a16="http://schemas.microsoft.com/office/drawing/2014/main" id="{641B5C70-2EE1-AB46-9CBC-849FD0286DF3}"/>
              </a:ext>
            </a:extLst>
          </p:cNvPr>
          <p:cNvSpPr txBox="1"/>
          <p:nvPr/>
        </p:nvSpPr>
        <p:spPr>
          <a:xfrm>
            <a:off x="128016" y="3312358"/>
            <a:ext cx="2114550" cy="600164"/>
          </a:xfrm>
          <a:prstGeom prst="rect">
            <a:avLst/>
          </a:prstGeom>
          <a:solidFill>
            <a:schemeClr val="bg1">
              <a:alpha val="73000"/>
            </a:schemeClr>
          </a:solidFill>
        </p:spPr>
        <p:txBody>
          <a:bodyPr wrap="square">
            <a:spAutoFit/>
          </a:bodyPr>
          <a:lstStyle/>
          <a:p>
            <a:r>
              <a:rPr lang="en-US" altLang="zh-TW" sz="1800" dirty="0"/>
              <a:t>About </a:t>
            </a:r>
            <a:br>
              <a:rPr lang="en-US" altLang="zh-TW" sz="1800" dirty="0"/>
            </a:br>
            <a:r>
              <a:rPr lang="en-US" altLang="zh-TW" sz="1500" dirty="0"/>
              <a:t>Customer Services Agent</a:t>
            </a:r>
            <a:endParaRPr lang="zh-TW" altLang="en-US" sz="1500" dirty="0"/>
          </a:p>
        </p:txBody>
      </p:sp>
      <p:pic>
        <p:nvPicPr>
          <p:cNvPr id="1032" name="Picture 8" descr="Passenger Services">
            <a:extLst>
              <a:ext uri="{FF2B5EF4-FFF2-40B4-BE49-F238E27FC236}">
                <a16:creationId xmlns:a16="http://schemas.microsoft.com/office/drawing/2014/main" id="{6BB25854-34D9-C746-A18F-1957176F1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1" y="249883"/>
            <a:ext cx="2627667" cy="2627667"/>
          </a:xfrm>
          <a:prstGeom prst="rect">
            <a:avLst/>
          </a:prstGeom>
          <a:noFill/>
          <a:extLst>
            <a:ext uri="{909E8E84-426E-40DD-AFC4-6F175D3DCCD1}">
              <a14:hiddenFill xmlns:a14="http://schemas.microsoft.com/office/drawing/2010/main">
                <a:solidFill>
                  <a:srgbClr val="FFFFFF"/>
                </a:solidFill>
              </a14:hiddenFill>
            </a:ext>
          </a:extLst>
        </p:spPr>
      </p:pic>
      <p:sp>
        <p:nvSpPr>
          <p:cNvPr id="14" name="文字方塊 13">
            <a:extLst>
              <a:ext uri="{FF2B5EF4-FFF2-40B4-BE49-F238E27FC236}">
                <a16:creationId xmlns:a16="http://schemas.microsoft.com/office/drawing/2014/main" id="{F87605DF-DC19-F64D-A86B-FF842C8760BE}"/>
              </a:ext>
            </a:extLst>
          </p:cNvPr>
          <p:cNvSpPr txBox="1"/>
          <p:nvPr/>
        </p:nvSpPr>
        <p:spPr>
          <a:xfrm>
            <a:off x="5486400" y="335166"/>
            <a:ext cx="6278904" cy="1877437"/>
          </a:xfrm>
          <a:prstGeom prst="rect">
            <a:avLst/>
          </a:prstGeom>
          <a:noFill/>
        </p:spPr>
        <p:txBody>
          <a:bodyPr wrap="square">
            <a:spAutoFit/>
          </a:bodyPr>
          <a:lstStyle/>
          <a:p>
            <a:pPr algn="l"/>
            <a:r>
              <a:rPr lang="en" altLang="zh-TW" b="1" i="0" dirty="0">
                <a:solidFill>
                  <a:srgbClr val="C00000"/>
                </a:solidFill>
                <a:effectLst/>
                <a:latin typeface="Arial Unicode MS" pitchFamily="34" charset="-120"/>
                <a:ea typeface="Arial Unicode MS" pitchFamily="34" charset="-120"/>
                <a:cs typeface="Arial Unicode MS" pitchFamily="34" charset="-120"/>
              </a:rPr>
              <a:t>Passenger</a:t>
            </a:r>
            <a:r>
              <a:rPr lang="en" altLang="zh-TW" b="0" i="0" dirty="0">
                <a:solidFill>
                  <a:srgbClr val="323232"/>
                </a:solidFill>
                <a:effectLst/>
                <a:latin typeface="Arial Unicode MS" pitchFamily="34" charset="-120"/>
                <a:ea typeface="Arial Unicode MS" pitchFamily="34" charset="-120"/>
                <a:cs typeface="Arial Unicode MS" pitchFamily="34" charset="-120"/>
              </a:rPr>
              <a:t>  Services</a:t>
            </a:r>
          </a:p>
          <a:p>
            <a:pPr algn="l"/>
            <a:r>
              <a:rPr lang="en" altLang="zh-TW" sz="800" b="0" i="0" dirty="0">
                <a:solidFill>
                  <a:srgbClr val="323232"/>
                </a:solidFill>
                <a:effectLst/>
                <a:latin typeface="Arial Unicode MS" pitchFamily="34" charset="-120"/>
                <a:ea typeface="Arial Unicode MS" pitchFamily="34" charset="-120"/>
                <a:cs typeface="Arial Unicode MS" pitchFamily="34" charset="-120"/>
              </a:rPr>
              <a:t>      </a:t>
            </a:r>
          </a:p>
          <a:p>
            <a:pPr algn="l"/>
            <a:r>
              <a:rPr lang="en" altLang="zh-TW" b="0" i="0" dirty="0">
                <a:solidFill>
                  <a:srgbClr val="444444"/>
                </a:solidFill>
                <a:effectLst/>
                <a:latin typeface="Arial Unicode MS" pitchFamily="34" charset="-120"/>
                <a:ea typeface="Arial Unicode MS" pitchFamily="34" charset="-120"/>
                <a:cs typeface="Arial Unicode MS" pitchFamily="34" charset="-120"/>
              </a:rPr>
              <a:t>Our team takes care of passengers’ needs from check-in, transit to boarding. We are experienced in assisting passengers who require special assistance, including passengers with reduced mobility, the unaccompanied minors and seniors etc.</a:t>
            </a:r>
          </a:p>
        </p:txBody>
      </p:sp>
      <p:pic>
        <p:nvPicPr>
          <p:cNvPr id="1034" name="Picture 10" descr="Ticketing Services">
            <a:extLst>
              <a:ext uri="{FF2B5EF4-FFF2-40B4-BE49-F238E27FC236}">
                <a16:creationId xmlns:a16="http://schemas.microsoft.com/office/drawing/2014/main" id="{9A059BCB-029B-2748-B087-E7FDC8A9C5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5324" y="2224756"/>
            <a:ext cx="2759980" cy="2759980"/>
          </a:xfrm>
          <a:prstGeom prst="rect">
            <a:avLst/>
          </a:prstGeom>
          <a:noFill/>
          <a:extLst>
            <a:ext uri="{909E8E84-426E-40DD-AFC4-6F175D3DCCD1}">
              <a14:hiddenFill xmlns:a14="http://schemas.microsoft.com/office/drawing/2010/main">
                <a:solidFill>
                  <a:srgbClr val="FFFFFF"/>
                </a:solidFill>
              </a14:hiddenFill>
            </a:ext>
          </a:extLst>
        </p:spPr>
      </p:pic>
      <p:sp>
        <p:nvSpPr>
          <p:cNvPr id="17" name="文字方塊 16">
            <a:extLst>
              <a:ext uri="{FF2B5EF4-FFF2-40B4-BE49-F238E27FC236}">
                <a16:creationId xmlns:a16="http://schemas.microsoft.com/office/drawing/2014/main" id="{DCD55B2B-BD86-0841-94EE-9C0DAA735046}"/>
              </a:ext>
            </a:extLst>
          </p:cNvPr>
          <p:cNvSpPr txBox="1"/>
          <p:nvPr/>
        </p:nvSpPr>
        <p:spPr>
          <a:xfrm>
            <a:off x="5572123" y="3014579"/>
            <a:ext cx="3529013" cy="1323439"/>
          </a:xfrm>
          <a:prstGeom prst="rect">
            <a:avLst/>
          </a:prstGeom>
          <a:noFill/>
        </p:spPr>
        <p:txBody>
          <a:bodyPr wrap="square">
            <a:spAutoFit/>
          </a:bodyPr>
          <a:lstStyle/>
          <a:p>
            <a:pPr algn="l"/>
            <a:r>
              <a:rPr lang="en" altLang="zh-TW" b="1" i="0" dirty="0">
                <a:solidFill>
                  <a:srgbClr val="C00000"/>
                </a:solidFill>
                <a:effectLst/>
                <a:latin typeface="Arial Unicode MS" pitchFamily="34" charset="-120"/>
                <a:ea typeface="Arial Unicode MS" pitchFamily="34" charset="-120"/>
                <a:cs typeface="Arial Unicode MS" pitchFamily="34" charset="-120"/>
              </a:rPr>
              <a:t>Ticketing</a:t>
            </a:r>
            <a:r>
              <a:rPr lang="en" altLang="zh-TW" b="0" i="0" dirty="0">
                <a:solidFill>
                  <a:srgbClr val="C00000"/>
                </a:solidFill>
                <a:effectLst/>
                <a:latin typeface="Arial Unicode MS" pitchFamily="34" charset="-120"/>
                <a:ea typeface="Arial Unicode MS" pitchFamily="34" charset="-120"/>
                <a:cs typeface="Arial Unicode MS" pitchFamily="34" charset="-120"/>
              </a:rPr>
              <a:t>  </a:t>
            </a:r>
            <a:r>
              <a:rPr lang="en" altLang="zh-TW" b="0" i="0" dirty="0">
                <a:solidFill>
                  <a:srgbClr val="323232"/>
                </a:solidFill>
                <a:effectLst/>
                <a:latin typeface="Arial Unicode MS" pitchFamily="34" charset="-120"/>
                <a:ea typeface="Arial Unicode MS" pitchFamily="34" charset="-120"/>
                <a:cs typeface="Arial Unicode MS" pitchFamily="34" charset="-120"/>
              </a:rPr>
              <a:t>Services</a:t>
            </a:r>
          </a:p>
          <a:p>
            <a:pPr algn="l"/>
            <a:r>
              <a:rPr lang="en" altLang="zh-TW" sz="800" b="0" i="0" dirty="0">
                <a:solidFill>
                  <a:srgbClr val="323232"/>
                </a:solidFill>
                <a:effectLst/>
                <a:latin typeface="Arial Unicode MS" pitchFamily="34" charset="-120"/>
                <a:ea typeface="Arial Unicode MS" pitchFamily="34" charset="-120"/>
                <a:cs typeface="Arial Unicode MS" pitchFamily="34" charset="-120"/>
              </a:rPr>
              <a:t>      </a:t>
            </a:r>
          </a:p>
          <a:p>
            <a:pPr algn="l"/>
            <a:r>
              <a:rPr lang="en" altLang="zh-TW" b="0" i="0" dirty="0">
                <a:solidFill>
                  <a:srgbClr val="444444"/>
                </a:solidFill>
                <a:effectLst/>
                <a:latin typeface="Arial Unicode MS" pitchFamily="34" charset="-120"/>
                <a:ea typeface="Arial Unicode MS" pitchFamily="34" charset="-120"/>
                <a:cs typeface="Arial Unicode MS" pitchFamily="34" charset="-120"/>
              </a:rPr>
              <a:t>passengers can conveniently enjoy ticketing services provided by our professional team.</a:t>
            </a:r>
          </a:p>
        </p:txBody>
      </p:sp>
      <p:pic>
        <p:nvPicPr>
          <p:cNvPr id="1036" name="Picture 12" descr="Airport Services Management">
            <a:extLst>
              <a:ext uri="{FF2B5EF4-FFF2-40B4-BE49-F238E27FC236}">
                <a16:creationId xmlns:a16="http://schemas.microsoft.com/office/drawing/2014/main" id="{CAEBA262-1868-E54A-AEC3-75E7AB0F00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5576" y="4043364"/>
            <a:ext cx="2637554" cy="2646538"/>
          </a:xfrm>
          <a:prstGeom prst="rect">
            <a:avLst/>
          </a:prstGeom>
          <a:noFill/>
          <a:extLst>
            <a:ext uri="{909E8E84-426E-40DD-AFC4-6F175D3DCCD1}">
              <a14:hiddenFill xmlns:a14="http://schemas.microsoft.com/office/drawing/2010/main">
                <a:solidFill>
                  <a:srgbClr val="FFFFFF"/>
                </a:solidFill>
              </a14:hiddenFill>
            </a:ext>
          </a:extLst>
        </p:spPr>
      </p:pic>
      <p:sp>
        <p:nvSpPr>
          <p:cNvPr id="20" name="文字方塊 19">
            <a:extLst>
              <a:ext uri="{FF2B5EF4-FFF2-40B4-BE49-F238E27FC236}">
                <a16:creationId xmlns:a16="http://schemas.microsoft.com/office/drawing/2014/main" id="{B6DBAE64-ABB9-A645-9356-578F39C6D833}"/>
              </a:ext>
            </a:extLst>
          </p:cNvPr>
          <p:cNvSpPr txBox="1"/>
          <p:nvPr/>
        </p:nvSpPr>
        <p:spPr>
          <a:xfrm>
            <a:off x="5600700" y="5343276"/>
            <a:ext cx="6164604" cy="1046440"/>
          </a:xfrm>
          <a:prstGeom prst="rect">
            <a:avLst/>
          </a:prstGeom>
          <a:noFill/>
        </p:spPr>
        <p:txBody>
          <a:bodyPr wrap="square">
            <a:spAutoFit/>
          </a:bodyPr>
          <a:lstStyle/>
          <a:p>
            <a:pPr algn="l"/>
            <a:r>
              <a:rPr lang="en" altLang="zh-TW" b="1" i="0" dirty="0">
                <a:solidFill>
                  <a:srgbClr val="C00000"/>
                </a:solidFill>
                <a:effectLst/>
                <a:latin typeface="Arial Unicode MS" pitchFamily="34" charset="-120"/>
                <a:ea typeface="Arial Unicode MS" pitchFamily="34" charset="-120"/>
                <a:cs typeface="Arial Unicode MS" pitchFamily="34" charset="-120"/>
              </a:rPr>
              <a:t>Airport Services</a:t>
            </a:r>
            <a:r>
              <a:rPr lang="en" altLang="zh-TW" b="0" i="0" dirty="0">
                <a:solidFill>
                  <a:srgbClr val="C00000"/>
                </a:solidFill>
                <a:effectLst/>
                <a:latin typeface="Arial Unicode MS" pitchFamily="34" charset="-120"/>
                <a:ea typeface="Arial Unicode MS" pitchFamily="34" charset="-120"/>
                <a:cs typeface="Arial Unicode MS" pitchFamily="34" charset="-120"/>
              </a:rPr>
              <a:t>  </a:t>
            </a:r>
            <a:r>
              <a:rPr lang="en" altLang="zh-TW" b="0" i="0" dirty="0">
                <a:solidFill>
                  <a:srgbClr val="323232"/>
                </a:solidFill>
                <a:effectLst/>
                <a:latin typeface="Arial Unicode MS" pitchFamily="34" charset="-120"/>
                <a:ea typeface="Arial Unicode MS" pitchFamily="34" charset="-120"/>
                <a:cs typeface="Arial Unicode MS" pitchFamily="34" charset="-120"/>
              </a:rPr>
              <a:t>Management</a:t>
            </a:r>
          </a:p>
          <a:p>
            <a:pPr algn="l"/>
            <a:r>
              <a:rPr lang="en" altLang="zh-TW" sz="800" b="0" i="0" dirty="0">
                <a:solidFill>
                  <a:srgbClr val="323232"/>
                </a:solidFill>
                <a:effectLst/>
                <a:latin typeface="Arial Unicode MS" pitchFamily="34" charset="-120"/>
                <a:ea typeface="Arial Unicode MS" pitchFamily="34" charset="-120"/>
                <a:cs typeface="Arial Unicode MS" pitchFamily="34" charset="-120"/>
              </a:rPr>
              <a:t>     </a:t>
            </a:r>
          </a:p>
          <a:p>
            <a:pPr algn="l"/>
            <a:r>
              <a:rPr lang="en" altLang="zh-TW" b="0" i="0" dirty="0">
                <a:solidFill>
                  <a:srgbClr val="444444"/>
                </a:solidFill>
                <a:effectLst/>
                <a:latin typeface="Arial Unicode MS" pitchFamily="34" charset="-120"/>
                <a:ea typeface="Arial Unicode MS" pitchFamily="34" charset="-120"/>
                <a:cs typeface="Arial Unicode MS" pitchFamily="34" charset="-120"/>
              </a:rPr>
              <a:t>We provide lounge reception, station management as to assist airlines in cost planning</a:t>
            </a:r>
            <a:r>
              <a:rPr lang="en" altLang="zh-TW" b="0" i="0" dirty="0">
                <a:solidFill>
                  <a:srgbClr val="444444"/>
                </a:solidFill>
                <a:effectLst/>
                <a:latin typeface="Barlow" pitchFamily="2" charset="0"/>
              </a:rPr>
              <a:t>.</a:t>
            </a:r>
          </a:p>
        </p:txBody>
      </p:sp>
    </p:spTree>
    <p:extLst>
      <p:ext uri="{BB962C8B-B14F-4D97-AF65-F5344CB8AC3E}">
        <p14:creationId xmlns:p14="http://schemas.microsoft.com/office/powerpoint/2010/main" val="112576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C535B86D-6707-2449-B465-26F123AA6C19}"/>
              </a:ext>
            </a:extLst>
          </p:cNvPr>
          <p:cNvPicPr>
            <a:picLocks noChangeAspect="1"/>
          </p:cNvPicPr>
          <p:nvPr/>
        </p:nvPicPr>
        <p:blipFill>
          <a:blip r:embed="rId2"/>
          <a:stretch>
            <a:fillRect/>
          </a:stretch>
        </p:blipFill>
        <p:spPr>
          <a:xfrm>
            <a:off x="-25400" y="0"/>
            <a:ext cx="2435353" cy="6858000"/>
          </a:xfrm>
          <a:prstGeom prst="rect">
            <a:avLst/>
          </a:prstGeom>
        </p:spPr>
      </p:pic>
      <p:sp>
        <p:nvSpPr>
          <p:cNvPr id="6" name="文字方塊 5">
            <a:extLst>
              <a:ext uri="{FF2B5EF4-FFF2-40B4-BE49-F238E27FC236}">
                <a16:creationId xmlns:a16="http://schemas.microsoft.com/office/drawing/2014/main" id="{C889E5B1-61A3-CE40-ADD3-E77FA4CEDAAD}"/>
              </a:ext>
            </a:extLst>
          </p:cNvPr>
          <p:cNvSpPr txBox="1"/>
          <p:nvPr/>
        </p:nvSpPr>
        <p:spPr>
          <a:xfrm>
            <a:off x="128016" y="3312358"/>
            <a:ext cx="2114550" cy="369332"/>
          </a:xfrm>
          <a:prstGeom prst="rect">
            <a:avLst/>
          </a:prstGeom>
          <a:solidFill>
            <a:schemeClr val="bg1">
              <a:alpha val="73000"/>
            </a:schemeClr>
          </a:solidFill>
        </p:spPr>
        <p:txBody>
          <a:bodyPr wrap="square">
            <a:spAutoFit/>
          </a:bodyPr>
          <a:lstStyle/>
          <a:p>
            <a:pPr algn="ctr"/>
            <a:r>
              <a:rPr lang="zh-TW" altLang="en-US" dirty="0"/>
              <a:t>關於工作內容</a:t>
            </a:r>
            <a:endParaRPr lang="zh-TW" altLang="en-US" sz="1800" dirty="0"/>
          </a:p>
        </p:txBody>
      </p:sp>
      <p:sp>
        <p:nvSpPr>
          <p:cNvPr id="8" name="文字方塊 7">
            <a:extLst>
              <a:ext uri="{FF2B5EF4-FFF2-40B4-BE49-F238E27FC236}">
                <a16:creationId xmlns:a16="http://schemas.microsoft.com/office/drawing/2014/main" id="{244849BC-A468-9F4A-BE69-49D74E7EB835}"/>
              </a:ext>
            </a:extLst>
          </p:cNvPr>
          <p:cNvSpPr txBox="1"/>
          <p:nvPr/>
        </p:nvSpPr>
        <p:spPr>
          <a:xfrm>
            <a:off x="2651406" y="1942752"/>
            <a:ext cx="9107347" cy="3477875"/>
          </a:xfrm>
          <a:prstGeom prst="rect">
            <a:avLst/>
          </a:prstGeom>
          <a:noFill/>
        </p:spPr>
        <p:txBody>
          <a:bodyPr wrap="square">
            <a:spAutoFit/>
          </a:bodyPr>
          <a:lstStyle/>
          <a:p>
            <a:r>
              <a:rPr lang="zh-TW" altLang="en-US" sz="2000" b="1" dirty="0">
                <a:effectLst/>
                <a:latin typeface="Lantinghei SC Demibold" panose="02000000000000000000" pitchFamily="2" charset="-122"/>
                <a:ea typeface="Lantinghei SC Demibold" panose="02000000000000000000" pitchFamily="2" charset="-122"/>
              </a:rPr>
              <a:t>您的工作職責扮演了至關重要的角色，為所有的乘客創造難忘的服務體驗。</a:t>
            </a:r>
            <a:endParaRPr lang="en-US" altLang="zh-TW" sz="2000" b="1" dirty="0">
              <a:effectLst/>
              <a:latin typeface="Lantinghei SC Demibold" panose="02000000000000000000" pitchFamily="2" charset="-122"/>
              <a:ea typeface="Lantinghei SC Demibold" panose="02000000000000000000" pitchFamily="2" charset="-122"/>
            </a:endParaRPr>
          </a:p>
          <a:p>
            <a:br>
              <a:rPr lang="zh-TW" altLang="en-US" sz="2000" b="1" dirty="0">
                <a:effectLst/>
                <a:latin typeface="Lantinghei SC Demibold" panose="02000000000000000000" pitchFamily="2" charset="-122"/>
                <a:ea typeface="Lantinghei SC Demibold" panose="02000000000000000000" pitchFamily="2" charset="-122"/>
              </a:rPr>
            </a:br>
            <a:r>
              <a:rPr lang="zh-TW" altLang="en-US" sz="2000" b="1" dirty="0">
                <a:effectLst/>
                <a:latin typeface="Lantinghei SC Demibold" panose="02000000000000000000" pitchFamily="2" charset="-122"/>
                <a:ea typeface="Lantinghei SC Demibold" panose="02000000000000000000" pitchFamily="2" charset="-122"/>
              </a:rPr>
              <a:t>主要職責包含以下</a:t>
            </a:r>
            <a:r>
              <a:rPr lang="en-US" altLang="zh-TW" sz="2000" b="1" dirty="0">
                <a:effectLst/>
                <a:latin typeface="Lantinghei SC Demibold" panose="02000000000000000000" pitchFamily="2" charset="-122"/>
                <a:ea typeface="Lantinghei SC Demibold" panose="02000000000000000000" pitchFamily="2" charset="-122"/>
              </a:rPr>
              <a:t>:</a:t>
            </a:r>
          </a:p>
          <a:p>
            <a:endParaRPr lang="en-US" altLang="zh-TW" sz="2000" b="1" dirty="0">
              <a:effectLst/>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辦理乘客登機手續</a:t>
            </a:r>
            <a:endParaRPr lang="en-US" altLang="zh-TW" sz="2000" b="1"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訂票、劃位服務</a:t>
            </a:r>
            <a:endParaRPr lang="en-US" altLang="zh-TW" sz="2000" b="1"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通關、行李</a:t>
            </a:r>
            <a:r>
              <a:rPr lang="en-US" altLang="zh-TW" sz="2000" b="1" dirty="0">
                <a:effectLst/>
                <a:latin typeface="Lantinghei SC Demibold" panose="02000000000000000000" pitchFamily="2" charset="-122"/>
                <a:ea typeface="Lantinghei SC Demibold" panose="02000000000000000000" pitchFamily="2" charset="-122"/>
              </a:rPr>
              <a:t>(</a:t>
            </a:r>
            <a:r>
              <a:rPr lang="zh-TW" altLang="en-US" sz="2000" b="1" dirty="0">
                <a:effectLst/>
                <a:latin typeface="Lantinghei SC Demibold" panose="02000000000000000000" pitchFamily="2" charset="-122"/>
                <a:ea typeface="Lantinghei SC Demibold" panose="02000000000000000000" pitchFamily="2" charset="-122"/>
              </a:rPr>
              <a:t>重量、安全</a:t>
            </a:r>
            <a:r>
              <a:rPr lang="en-US" altLang="zh-TW" sz="2000" b="1" dirty="0">
                <a:effectLst/>
                <a:latin typeface="Lantinghei SC Demibold" panose="02000000000000000000" pitchFamily="2" charset="-122"/>
                <a:ea typeface="Lantinghei SC Demibold" panose="02000000000000000000" pitchFamily="2" charset="-122"/>
              </a:rPr>
              <a:t>)</a:t>
            </a:r>
            <a:r>
              <a:rPr lang="zh-TW" altLang="en-US" sz="2000" b="1" dirty="0">
                <a:effectLst/>
                <a:latin typeface="Lantinghei SC Demibold" panose="02000000000000000000" pitchFamily="2" charset="-122"/>
                <a:ea typeface="Lantinghei SC Demibold" panose="02000000000000000000" pitchFamily="2" charset="-122"/>
              </a:rPr>
              <a:t>檢查</a:t>
            </a:r>
            <a:endParaRPr lang="en-US" altLang="zh-TW" sz="2000" b="1"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特殊客戶照護服務</a:t>
            </a:r>
            <a:endParaRPr lang="en-US" altLang="zh-TW" sz="2000"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貴賓客戶接機</a:t>
            </a:r>
            <a:endParaRPr lang="en-US" altLang="zh-TW" sz="2000"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與航線、機場相關所有服務</a:t>
            </a:r>
            <a:endParaRPr lang="en-US" altLang="zh-TW" sz="2000" dirty="0">
              <a:latin typeface="LANTINGHEI SC DEMIBOLD" panose="02000000000000000000" pitchFamily="2" charset="-122"/>
              <a:ea typeface="LANTINGHEI SC DEMIBOLD" panose="02000000000000000000" pitchFamily="2" charset="-122"/>
            </a:endParaRPr>
          </a:p>
          <a:p>
            <a:pPr marL="457200" indent="-457200">
              <a:buFont typeface="+mj-lt"/>
              <a:buAutoNum type="arabicPeriod"/>
            </a:pPr>
            <a:r>
              <a:rPr lang="zh-TW" altLang="en-US" sz="2000" b="1" dirty="0">
                <a:effectLst/>
                <a:latin typeface="Lantinghei SC Demibold" panose="02000000000000000000" pitchFamily="2" charset="-122"/>
                <a:ea typeface="Lantinghei SC Demibold" panose="02000000000000000000" pitchFamily="2" charset="-122"/>
              </a:rPr>
              <a:t>工作內容劃分由相關主管決定</a:t>
            </a:r>
            <a:endParaRPr lang="zh-TW" altLang="en-US" sz="2000" dirty="0">
              <a:effectLst/>
              <a:latin typeface="LANTINGHEI SC DEMIBOLD" panose="02000000000000000000" pitchFamily="2" charset="-122"/>
              <a:ea typeface="LANTINGHEI SC DEMIBOLD" panose="02000000000000000000" pitchFamily="2" charset="-122"/>
            </a:endParaRPr>
          </a:p>
        </p:txBody>
      </p:sp>
      <p:pic>
        <p:nvPicPr>
          <p:cNvPr id="9" name="Picture 2" descr="C:\Users\Lydia\Desktop\ban_cust_changi_512x288.jpg">
            <a:extLst>
              <a:ext uri="{FF2B5EF4-FFF2-40B4-BE49-F238E27FC236}">
                <a16:creationId xmlns:a16="http://schemas.microsoft.com/office/drawing/2014/main" id="{5E6A8746-51B8-A441-A77C-DF96D1BE1D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39"/>
          <a:stretch/>
        </p:blipFill>
        <p:spPr bwMode="auto">
          <a:xfrm>
            <a:off x="6739771" y="2894151"/>
            <a:ext cx="5324213" cy="3200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70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id="{9F854E8F-ACF9-7F49-A432-1B5B2D340A85}"/>
              </a:ext>
            </a:extLst>
          </p:cNvPr>
          <p:cNvPicPr>
            <a:picLocks noChangeAspect="1"/>
          </p:cNvPicPr>
          <p:nvPr/>
        </p:nvPicPr>
        <p:blipFill>
          <a:blip r:embed="rId2"/>
          <a:stretch>
            <a:fillRect/>
          </a:stretch>
        </p:blipFill>
        <p:spPr>
          <a:xfrm>
            <a:off x="-25400" y="0"/>
            <a:ext cx="2435353" cy="6858000"/>
          </a:xfrm>
          <a:prstGeom prst="rect">
            <a:avLst/>
          </a:prstGeom>
        </p:spPr>
      </p:pic>
      <p:sp>
        <p:nvSpPr>
          <p:cNvPr id="5" name="文字方塊 4">
            <a:extLst>
              <a:ext uri="{FF2B5EF4-FFF2-40B4-BE49-F238E27FC236}">
                <a16:creationId xmlns:a16="http://schemas.microsoft.com/office/drawing/2014/main" id="{99C2B958-C6F4-8E42-A1F0-94D43D741A59}"/>
              </a:ext>
            </a:extLst>
          </p:cNvPr>
          <p:cNvSpPr txBox="1"/>
          <p:nvPr/>
        </p:nvSpPr>
        <p:spPr>
          <a:xfrm>
            <a:off x="128016" y="3312358"/>
            <a:ext cx="2114550" cy="369332"/>
          </a:xfrm>
          <a:prstGeom prst="rect">
            <a:avLst/>
          </a:prstGeom>
          <a:solidFill>
            <a:schemeClr val="bg1">
              <a:alpha val="73000"/>
            </a:schemeClr>
          </a:solidFill>
        </p:spPr>
        <p:txBody>
          <a:bodyPr wrap="square">
            <a:spAutoFit/>
          </a:bodyPr>
          <a:lstStyle/>
          <a:p>
            <a:pPr algn="ctr"/>
            <a:r>
              <a:rPr lang="zh-TW" altLang="en-US" dirty="0"/>
              <a:t>關於薪資待遇</a:t>
            </a:r>
            <a:endParaRPr lang="zh-TW" altLang="en-US" sz="1800" dirty="0"/>
          </a:p>
        </p:txBody>
      </p:sp>
      <p:cxnSp>
        <p:nvCxnSpPr>
          <p:cNvPr id="12" name="直線箭頭接點 11">
            <a:extLst>
              <a:ext uri="{FF2B5EF4-FFF2-40B4-BE49-F238E27FC236}">
                <a16:creationId xmlns:a16="http://schemas.microsoft.com/office/drawing/2014/main" id="{69D1B7BA-6230-2D46-A9AD-6B94A5088314}"/>
              </a:ext>
            </a:extLst>
          </p:cNvPr>
          <p:cNvCxnSpPr/>
          <p:nvPr/>
        </p:nvCxnSpPr>
        <p:spPr>
          <a:xfrm>
            <a:off x="3873500" y="195024"/>
            <a:ext cx="0" cy="6604000"/>
          </a:xfrm>
          <a:prstGeom prst="straightConnector1">
            <a:avLst/>
          </a:prstGeom>
          <a:ln w="53975">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8" name="橢圓 7">
            <a:extLst>
              <a:ext uri="{FF2B5EF4-FFF2-40B4-BE49-F238E27FC236}">
                <a16:creationId xmlns:a16="http://schemas.microsoft.com/office/drawing/2014/main" id="{09DA0892-3DB9-D743-B048-1B8684C0F267}"/>
              </a:ext>
            </a:extLst>
          </p:cNvPr>
          <p:cNvSpPr/>
          <p:nvPr/>
        </p:nvSpPr>
        <p:spPr>
          <a:xfrm>
            <a:off x="3213100" y="482600"/>
            <a:ext cx="1346200" cy="13462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TW" altLang="en-US" dirty="0"/>
              <a:t>受訓期</a:t>
            </a:r>
          </a:p>
        </p:txBody>
      </p:sp>
      <p:sp>
        <p:nvSpPr>
          <p:cNvPr id="9" name="橢圓 8">
            <a:extLst>
              <a:ext uri="{FF2B5EF4-FFF2-40B4-BE49-F238E27FC236}">
                <a16:creationId xmlns:a16="http://schemas.microsoft.com/office/drawing/2014/main" id="{6AB6DF51-4B45-604E-AB7D-5943019234FD}"/>
              </a:ext>
            </a:extLst>
          </p:cNvPr>
          <p:cNvSpPr/>
          <p:nvPr/>
        </p:nvSpPr>
        <p:spPr>
          <a:xfrm>
            <a:off x="3213100" y="2639258"/>
            <a:ext cx="1346200" cy="13462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TW" altLang="en-US" dirty="0"/>
              <a:t>受訓</a:t>
            </a:r>
            <a:br>
              <a:rPr kumimoji="1" lang="en-US" altLang="zh-TW" dirty="0"/>
            </a:br>
            <a:r>
              <a:rPr kumimoji="1" lang="zh-TW" altLang="en-US" dirty="0"/>
              <a:t>費用</a:t>
            </a:r>
          </a:p>
        </p:txBody>
      </p:sp>
      <p:sp>
        <p:nvSpPr>
          <p:cNvPr id="10" name="橢圓 9">
            <a:extLst>
              <a:ext uri="{FF2B5EF4-FFF2-40B4-BE49-F238E27FC236}">
                <a16:creationId xmlns:a16="http://schemas.microsoft.com/office/drawing/2014/main" id="{66261B96-02AC-DE44-BBBF-EC8AB25DBED8}"/>
              </a:ext>
            </a:extLst>
          </p:cNvPr>
          <p:cNvSpPr/>
          <p:nvPr/>
        </p:nvSpPr>
        <p:spPr>
          <a:xfrm>
            <a:off x="3213100" y="4795916"/>
            <a:ext cx="1346200" cy="13462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TW" altLang="en-US" dirty="0"/>
              <a:t>通過</a:t>
            </a:r>
            <a:br>
              <a:rPr kumimoji="1" lang="en-US" altLang="zh-TW" dirty="0"/>
            </a:br>
            <a:r>
              <a:rPr kumimoji="1" lang="zh-TW" altLang="en-US" dirty="0"/>
              <a:t>受訓期</a:t>
            </a:r>
          </a:p>
        </p:txBody>
      </p:sp>
      <p:sp>
        <p:nvSpPr>
          <p:cNvPr id="13" name="文字方塊 12">
            <a:extLst>
              <a:ext uri="{FF2B5EF4-FFF2-40B4-BE49-F238E27FC236}">
                <a16:creationId xmlns:a16="http://schemas.microsoft.com/office/drawing/2014/main" id="{FD620A16-D8D1-4348-9167-5E5E5BB0B5D6}"/>
              </a:ext>
            </a:extLst>
          </p:cNvPr>
          <p:cNvSpPr txBox="1"/>
          <p:nvPr/>
        </p:nvSpPr>
        <p:spPr>
          <a:xfrm>
            <a:off x="4851401" y="2850693"/>
            <a:ext cx="6781800" cy="923330"/>
          </a:xfrm>
          <a:prstGeom prst="rect">
            <a:avLst/>
          </a:prstGeom>
          <a:noFill/>
        </p:spPr>
        <p:txBody>
          <a:bodyPr wrap="square" rtlCol="0">
            <a:spAutoFit/>
          </a:bodyPr>
          <a:lstStyle/>
          <a:p>
            <a:r>
              <a:rPr kumimoji="1" lang="zh-TW" altLang="en-US" dirty="0">
                <a:latin typeface="LANTINGHEI SC DEMIBOLD" panose="02000000000000000000" pitchFamily="2" charset="-122"/>
                <a:ea typeface="LANTINGHEI SC DEMIBOLD" panose="02000000000000000000" pitchFamily="2" charset="-122"/>
              </a:rPr>
              <a:t>前三個月為受訓期</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須參加相關機場訓練課程</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課程費用為</a:t>
            </a:r>
            <a:r>
              <a:rPr kumimoji="1" lang="en-US" altLang="zh-TW" dirty="0">
                <a:latin typeface="LANTINGHEI SC DEMIBOLD" panose="02000000000000000000" pitchFamily="2" charset="-122"/>
                <a:ea typeface="LANTINGHEI SC DEMIBOLD" panose="02000000000000000000" pitchFamily="2" charset="-122"/>
              </a:rPr>
              <a:t>SGD3,300</a:t>
            </a:r>
            <a:r>
              <a:rPr kumimoji="1" lang="zh-TW" altLang="en-US" dirty="0">
                <a:latin typeface="LANTINGHEI SC DEMIBOLD" panose="02000000000000000000" pitchFamily="2" charset="-122"/>
                <a:ea typeface="LANTINGHEI SC DEMIBOLD" panose="02000000000000000000" pitchFamily="2" charset="-122"/>
              </a:rPr>
              <a:t>元</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solidFill>
                  <a:srgbClr val="C00000"/>
                </a:solidFill>
                <a:latin typeface="LANTINGHEI SC DEMIBOLD" panose="02000000000000000000" pitchFamily="2" charset="-122"/>
                <a:ea typeface="LANTINGHEI SC DEMIBOLD" panose="02000000000000000000" pitchFamily="2" charset="-122"/>
              </a:rPr>
              <a:t>此費用由地勤公司支付</a:t>
            </a:r>
            <a:r>
              <a:rPr kumimoji="1" lang="en-US" altLang="zh-TW" dirty="0">
                <a:latin typeface="LANTINGHEI SC DEMIBOLD" panose="02000000000000000000" pitchFamily="2" charset="-122"/>
                <a:ea typeface="LANTINGHEI SC DEMIBOLD" panose="02000000000000000000" pitchFamily="2" charset="-122"/>
              </a:rPr>
              <a:t>; </a:t>
            </a:r>
            <a:br>
              <a:rPr kumimoji="1" lang="en-US" altLang="zh-TW" dirty="0">
                <a:latin typeface="LANTINGHEI SC DEMIBOLD" panose="02000000000000000000" pitchFamily="2" charset="-122"/>
                <a:ea typeface="LANTINGHEI SC DEMIBOLD" panose="02000000000000000000" pitchFamily="2" charset="-122"/>
              </a:rPr>
            </a:br>
            <a:r>
              <a:rPr kumimoji="1" lang="zh-TW" altLang="en-US" dirty="0">
                <a:latin typeface="LANTINGHEI SC DEMIBOLD" panose="02000000000000000000" pitchFamily="2" charset="-122"/>
                <a:ea typeface="LANTINGHEI SC DEMIBOLD" panose="02000000000000000000" pitchFamily="2" charset="-122"/>
              </a:rPr>
              <a:t>若求職者服務未滿</a:t>
            </a:r>
            <a:r>
              <a:rPr kumimoji="1" lang="en-US" altLang="zh-TW" dirty="0">
                <a:latin typeface="LANTINGHEI SC DEMIBOLD" panose="02000000000000000000" pitchFamily="2" charset="-122"/>
                <a:ea typeface="LANTINGHEI SC DEMIBOLD" panose="02000000000000000000" pitchFamily="2" charset="-122"/>
              </a:rPr>
              <a:t>15</a:t>
            </a:r>
            <a:r>
              <a:rPr kumimoji="1" lang="zh-TW" altLang="en-US" dirty="0">
                <a:latin typeface="LANTINGHEI SC DEMIBOLD" panose="02000000000000000000" pitchFamily="2" charset="-122"/>
                <a:ea typeface="LANTINGHEI SC DEMIBOLD" panose="02000000000000000000" pitchFamily="2" charset="-122"/>
              </a:rPr>
              <a:t>個月</a:t>
            </a:r>
            <a:r>
              <a:rPr kumimoji="1" lang="en-US" altLang="zh-TW" dirty="0">
                <a:latin typeface="LANTINGHEI SC DEMIBOLD" panose="02000000000000000000" pitchFamily="2" charset="-122"/>
                <a:ea typeface="LANTINGHEI SC DEMIBOLD" panose="02000000000000000000" pitchFamily="2" charset="-122"/>
              </a:rPr>
              <a:t>(</a:t>
            </a:r>
            <a:r>
              <a:rPr kumimoji="1" lang="zh-TW" altLang="en-US" dirty="0">
                <a:latin typeface="LANTINGHEI SC DEMIBOLD" panose="02000000000000000000" pitchFamily="2" charset="-122"/>
                <a:ea typeface="LANTINGHEI SC DEMIBOLD" panose="02000000000000000000" pitchFamily="2" charset="-122"/>
              </a:rPr>
              <a:t>含受訓期</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須賠償地勤公司相關費用</a:t>
            </a:r>
          </a:p>
        </p:txBody>
      </p:sp>
      <p:sp>
        <p:nvSpPr>
          <p:cNvPr id="14" name="文字方塊 13">
            <a:extLst>
              <a:ext uri="{FF2B5EF4-FFF2-40B4-BE49-F238E27FC236}">
                <a16:creationId xmlns:a16="http://schemas.microsoft.com/office/drawing/2014/main" id="{224E7D62-D280-0249-8672-835EB540D071}"/>
              </a:ext>
            </a:extLst>
          </p:cNvPr>
          <p:cNvSpPr txBox="1"/>
          <p:nvPr/>
        </p:nvSpPr>
        <p:spPr>
          <a:xfrm>
            <a:off x="4851401" y="651171"/>
            <a:ext cx="6781800" cy="1200329"/>
          </a:xfrm>
          <a:prstGeom prst="rect">
            <a:avLst/>
          </a:prstGeom>
          <a:noFill/>
        </p:spPr>
        <p:txBody>
          <a:bodyPr wrap="square" rtlCol="0">
            <a:spAutoFit/>
          </a:bodyPr>
          <a:lstStyle/>
          <a:p>
            <a:r>
              <a:rPr kumimoji="1" lang="en-US" altLang="zh-TW" dirty="0">
                <a:latin typeface="LANTINGHEI SC DEMIBOLD" panose="02000000000000000000" pitchFamily="2" charset="-122"/>
                <a:ea typeface="LANTINGHEI SC DEMIBOLD" panose="02000000000000000000" pitchFamily="2" charset="-122"/>
              </a:rPr>
              <a:t>【</a:t>
            </a:r>
            <a:r>
              <a:rPr kumimoji="1" lang="zh-TW" altLang="en-US" dirty="0">
                <a:latin typeface="LANTINGHEI SC DEMIBOLD" panose="02000000000000000000" pitchFamily="2" charset="-122"/>
                <a:ea typeface="LANTINGHEI SC DEMIBOLD" panose="02000000000000000000" pitchFamily="2" charset="-122"/>
              </a:rPr>
              <a:t>受訓期間</a:t>
            </a:r>
            <a:r>
              <a:rPr kumimoji="1" lang="en-US" altLang="zh-TW" dirty="0">
                <a:latin typeface="LANTINGHEI SC DEMIBOLD" panose="02000000000000000000" pitchFamily="2" charset="-122"/>
                <a:ea typeface="LANTINGHEI SC DEMIBOLD" panose="02000000000000000000" pitchFamily="2" charset="-122"/>
              </a:rPr>
              <a:t>】</a:t>
            </a:r>
            <a:br>
              <a:rPr kumimoji="1" lang="en-US" altLang="zh-TW" dirty="0">
                <a:latin typeface="LANTINGHEI SC DEMIBOLD" panose="02000000000000000000" pitchFamily="2" charset="-122"/>
                <a:ea typeface="LANTINGHEI SC DEMIBOLD" panose="02000000000000000000" pitchFamily="2" charset="-122"/>
              </a:rPr>
            </a:br>
            <a:r>
              <a:rPr kumimoji="1" lang="en-US" altLang="zh-TW" dirty="0">
                <a:latin typeface="LANTINGHEI SC DEMIBOLD" panose="02000000000000000000" pitchFamily="2" charset="-122"/>
                <a:ea typeface="LANTINGHEI SC DEMIBOLD" panose="02000000000000000000" pitchFamily="2" charset="-122"/>
              </a:rPr>
              <a:t>1. </a:t>
            </a:r>
            <a:r>
              <a:rPr kumimoji="1" lang="zh-TW" altLang="en-US" dirty="0">
                <a:latin typeface="LANTINGHEI SC DEMIBOLD" panose="02000000000000000000" pitchFamily="2" charset="-122"/>
                <a:ea typeface="LANTINGHEI SC DEMIBOLD" panose="02000000000000000000" pitchFamily="2" charset="-122"/>
              </a:rPr>
              <a:t>前三個月領取基本薪資</a:t>
            </a:r>
            <a:r>
              <a:rPr kumimoji="1" lang="en-US" altLang="zh-TW" dirty="0">
                <a:latin typeface="LANTINGHEI SC DEMIBOLD" panose="02000000000000000000" pitchFamily="2" charset="-122"/>
                <a:ea typeface="LANTINGHEI SC DEMIBOLD" panose="02000000000000000000" pitchFamily="2" charset="-122"/>
              </a:rPr>
              <a:t>SGD1,650</a:t>
            </a:r>
          </a:p>
          <a:p>
            <a:r>
              <a:rPr kumimoji="1" lang="en-US" altLang="zh-TW" dirty="0">
                <a:latin typeface="LANTINGHEI SC DEMIBOLD" panose="02000000000000000000" pitchFamily="2" charset="-122"/>
                <a:ea typeface="LANTINGHEI SC DEMIBOLD" panose="02000000000000000000" pitchFamily="2" charset="-122"/>
              </a:rPr>
              <a:t>2. </a:t>
            </a:r>
            <a:r>
              <a:rPr kumimoji="1" lang="zh-TW" altLang="en-US" dirty="0">
                <a:solidFill>
                  <a:schemeClr val="accent1"/>
                </a:solidFill>
                <a:latin typeface="LANTINGHEI SC DEMIBOLD" panose="02000000000000000000" pitchFamily="2" charset="-122"/>
                <a:ea typeface="LANTINGHEI SC DEMIBOLD" panose="02000000000000000000" pitchFamily="2" charset="-122"/>
              </a:rPr>
              <a:t>入境新加坡後</a:t>
            </a:r>
            <a:r>
              <a:rPr kumimoji="1" lang="en-US" altLang="zh-TW" dirty="0">
                <a:solidFill>
                  <a:schemeClr val="accent1"/>
                </a:solidFill>
                <a:latin typeface="LANTINGHEI SC DEMIBOLD" panose="02000000000000000000" pitchFamily="2" charset="-122"/>
                <a:ea typeface="LANTINGHEI SC DEMIBOLD" panose="02000000000000000000" pitchFamily="2" charset="-122"/>
              </a:rPr>
              <a:t>, </a:t>
            </a:r>
            <a:r>
              <a:rPr kumimoji="1" lang="zh-TW" altLang="en-US" dirty="0">
                <a:solidFill>
                  <a:schemeClr val="accent1"/>
                </a:solidFill>
                <a:latin typeface="LANTINGHEI SC DEMIBOLD" panose="02000000000000000000" pitchFamily="2" charset="-122"/>
                <a:ea typeface="LANTINGHEI SC DEMIBOLD" panose="02000000000000000000" pitchFamily="2" charset="-122"/>
              </a:rPr>
              <a:t>企業提供免費三週的住宿</a:t>
            </a:r>
            <a:endParaRPr kumimoji="1" lang="en-US" altLang="zh-TW" dirty="0">
              <a:solidFill>
                <a:schemeClr val="accent1"/>
              </a:solidFill>
              <a:latin typeface="LANTINGHEI SC DEMIBOLD" panose="02000000000000000000" pitchFamily="2" charset="-122"/>
              <a:ea typeface="LANTINGHEI SC DEMIBOLD" panose="02000000000000000000" pitchFamily="2" charset="-122"/>
            </a:endParaRPr>
          </a:p>
          <a:p>
            <a:r>
              <a:rPr kumimoji="1" lang="zh-TW" altLang="en-US" dirty="0">
                <a:solidFill>
                  <a:schemeClr val="accent1"/>
                </a:solidFill>
                <a:latin typeface="LANTINGHEI SC DEMIBOLD" panose="02000000000000000000" pitchFamily="2" charset="-122"/>
                <a:ea typeface="LANTINGHEI SC DEMIBOLD" panose="02000000000000000000" pitchFamily="2" charset="-122"/>
              </a:rPr>
              <a:t>    </a:t>
            </a:r>
            <a:r>
              <a:rPr kumimoji="1" lang="en-US" altLang="zh-TW" dirty="0">
                <a:solidFill>
                  <a:schemeClr val="accent1"/>
                </a:solidFill>
                <a:latin typeface="LANTINGHEI SC DEMIBOLD" panose="02000000000000000000" pitchFamily="2" charset="-122"/>
                <a:ea typeface="LANTINGHEI SC DEMIBOLD" panose="02000000000000000000" pitchFamily="2" charset="-122"/>
              </a:rPr>
              <a:t>(</a:t>
            </a:r>
            <a:r>
              <a:rPr kumimoji="1" lang="zh-TW" altLang="en-US" dirty="0">
                <a:solidFill>
                  <a:schemeClr val="accent1"/>
                </a:solidFill>
                <a:latin typeface="LANTINGHEI SC DEMIBOLD" panose="02000000000000000000" pitchFamily="2" charset="-122"/>
                <a:ea typeface="LANTINGHEI SC DEMIBOLD" panose="02000000000000000000" pitchFamily="2" charset="-122"/>
              </a:rPr>
              <a:t>免費住宿以飯店為主</a:t>
            </a:r>
            <a:r>
              <a:rPr kumimoji="1" lang="en-US" altLang="zh-TW" dirty="0">
                <a:solidFill>
                  <a:schemeClr val="accent1"/>
                </a:solidFill>
                <a:latin typeface="LANTINGHEI SC DEMIBOLD" panose="02000000000000000000" pitchFamily="2" charset="-122"/>
                <a:ea typeface="LANTINGHEI SC DEMIBOLD" panose="02000000000000000000" pitchFamily="2" charset="-122"/>
              </a:rPr>
              <a:t>, </a:t>
            </a:r>
            <a:r>
              <a:rPr kumimoji="1" lang="zh-TW" altLang="en-US" dirty="0">
                <a:solidFill>
                  <a:schemeClr val="accent1"/>
                </a:solidFill>
                <a:latin typeface="LANTINGHEI SC DEMIBOLD" panose="02000000000000000000" pitchFamily="2" charset="-122"/>
                <a:ea typeface="LANTINGHEI SC DEMIBOLD" panose="02000000000000000000" pitchFamily="2" charset="-122"/>
              </a:rPr>
              <a:t>二人一間</a:t>
            </a:r>
            <a:r>
              <a:rPr kumimoji="1" lang="en-US" altLang="zh-TW" dirty="0">
                <a:solidFill>
                  <a:schemeClr val="accent1"/>
                </a:solidFill>
                <a:latin typeface="LANTINGHEI SC DEMIBOLD" panose="02000000000000000000" pitchFamily="2" charset="-122"/>
                <a:ea typeface="LANTINGHEI SC DEMIBOLD" panose="02000000000000000000" pitchFamily="2" charset="-122"/>
              </a:rPr>
              <a:t>)</a:t>
            </a:r>
            <a:endParaRPr kumimoji="1" lang="zh-TW" altLang="en-US" dirty="0">
              <a:solidFill>
                <a:schemeClr val="accent1"/>
              </a:solidFill>
              <a:latin typeface="LANTINGHEI SC DEMIBOLD" panose="02000000000000000000" pitchFamily="2" charset="-122"/>
              <a:ea typeface="LANTINGHEI SC DEMIBOLD" panose="02000000000000000000" pitchFamily="2" charset="-122"/>
            </a:endParaRPr>
          </a:p>
        </p:txBody>
      </p:sp>
      <p:sp>
        <p:nvSpPr>
          <p:cNvPr id="15" name="文字方塊 14">
            <a:extLst>
              <a:ext uri="{FF2B5EF4-FFF2-40B4-BE49-F238E27FC236}">
                <a16:creationId xmlns:a16="http://schemas.microsoft.com/office/drawing/2014/main" id="{D43375BA-EE89-9B4E-986F-C9F9138E3006}"/>
              </a:ext>
            </a:extLst>
          </p:cNvPr>
          <p:cNvSpPr txBox="1"/>
          <p:nvPr/>
        </p:nvSpPr>
        <p:spPr>
          <a:xfrm>
            <a:off x="4851400" y="5327214"/>
            <a:ext cx="6921499" cy="369332"/>
          </a:xfrm>
          <a:prstGeom prst="rect">
            <a:avLst/>
          </a:prstGeom>
          <a:noFill/>
        </p:spPr>
        <p:txBody>
          <a:bodyPr wrap="square" rtlCol="0">
            <a:spAutoFit/>
          </a:bodyPr>
          <a:lstStyle/>
          <a:p>
            <a:r>
              <a:rPr kumimoji="1" lang="zh-TW" altLang="en-US" dirty="0">
                <a:latin typeface="LANTINGHEI SC DEMIBOLD" panose="02000000000000000000" pitchFamily="2" charset="-122"/>
                <a:ea typeface="LANTINGHEI SC DEMIBOLD" panose="02000000000000000000" pitchFamily="2" charset="-122"/>
              </a:rPr>
              <a:t>通過適用期後</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可領取相關津貼以及加班費用</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並享有年終等福利</a:t>
            </a:r>
          </a:p>
        </p:txBody>
      </p:sp>
    </p:spTree>
    <p:extLst>
      <p:ext uri="{BB962C8B-B14F-4D97-AF65-F5344CB8AC3E}">
        <p14:creationId xmlns:p14="http://schemas.microsoft.com/office/powerpoint/2010/main" val="192318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17860963-BAEA-614C-8524-3FCE52B20B3C}"/>
              </a:ext>
            </a:extLst>
          </p:cNvPr>
          <p:cNvPicPr>
            <a:picLocks noChangeAspect="1"/>
          </p:cNvPicPr>
          <p:nvPr/>
        </p:nvPicPr>
        <p:blipFill>
          <a:blip r:embed="rId2"/>
          <a:stretch>
            <a:fillRect/>
          </a:stretch>
        </p:blipFill>
        <p:spPr>
          <a:xfrm>
            <a:off x="-25400" y="0"/>
            <a:ext cx="2435353" cy="6858000"/>
          </a:xfrm>
          <a:prstGeom prst="rect">
            <a:avLst/>
          </a:prstGeom>
        </p:spPr>
      </p:pic>
      <p:sp>
        <p:nvSpPr>
          <p:cNvPr id="5" name="文字方塊 4">
            <a:extLst>
              <a:ext uri="{FF2B5EF4-FFF2-40B4-BE49-F238E27FC236}">
                <a16:creationId xmlns:a16="http://schemas.microsoft.com/office/drawing/2014/main" id="{8E737FEF-79B0-FD47-89AB-30D6C8E0C479}"/>
              </a:ext>
            </a:extLst>
          </p:cNvPr>
          <p:cNvSpPr txBox="1"/>
          <p:nvPr/>
        </p:nvSpPr>
        <p:spPr>
          <a:xfrm>
            <a:off x="128016" y="3312358"/>
            <a:ext cx="2114550" cy="369332"/>
          </a:xfrm>
          <a:prstGeom prst="rect">
            <a:avLst/>
          </a:prstGeom>
          <a:solidFill>
            <a:schemeClr val="bg1">
              <a:alpha val="73000"/>
            </a:schemeClr>
          </a:solidFill>
        </p:spPr>
        <p:txBody>
          <a:bodyPr wrap="square">
            <a:spAutoFit/>
          </a:bodyPr>
          <a:lstStyle/>
          <a:p>
            <a:pPr algn="ctr"/>
            <a:r>
              <a:rPr lang="zh-TW" altLang="en-US" dirty="0"/>
              <a:t>關於薪資結構</a:t>
            </a:r>
            <a:endParaRPr lang="zh-TW" altLang="en-US" sz="1800" dirty="0"/>
          </a:p>
        </p:txBody>
      </p:sp>
      <p:graphicFrame>
        <p:nvGraphicFramePr>
          <p:cNvPr id="6" name="表格 6">
            <a:extLst>
              <a:ext uri="{FF2B5EF4-FFF2-40B4-BE49-F238E27FC236}">
                <a16:creationId xmlns:a16="http://schemas.microsoft.com/office/drawing/2014/main" id="{48CC9465-58D9-5D40-9748-A3A771A3874E}"/>
              </a:ext>
            </a:extLst>
          </p:cNvPr>
          <p:cNvGraphicFramePr>
            <a:graphicFrameLocks noGrp="1"/>
          </p:cNvGraphicFramePr>
          <p:nvPr>
            <p:extLst>
              <p:ext uri="{D42A27DB-BD31-4B8C-83A1-F6EECF244321}">
                <p14:modId xmlns:p14="http://schemas.microsoft.com/office/powerpoint/2010/main" val="3630747322"/>
              </p:ext>
            </p:extLst>
          </p:nvPr>
        </p:nvGraphicFramePr>
        <p:xfrm>
          <a:off x="3525415" y="1012475"/>
          <a:ext cx="7310439" cy="4254137"/>
        </p:xfrm>
        <a:graphic>
          <a:graphicData uri="http://schemas.openxmlformats.org/drawingml/2006/table">
            <a:tbl>
              <a:tblPr firstRow="1" bandRow="1">
                <a:tableStyleId>{72833802-FEF1-4C79-8D5D-14CF1EAF98D9}</a:tableStyleId>
              </a:tblPr>
              <a:tblGrid>
                <a:gridCol w="2436813">
                  <a:extLst>
                    <a:ext uri="{9D8B030D-6E8A-4147-A177-3AD203B41FA5}">
                      <a16:colId xmlns:a16="http://schemas.microsoft.com/office/drawing/2014/main" val="1196400194"/>
                    </a:ext>
                  </a:extLst>
                </a:gridCol>
                <a:gridCol w="2436813">
                  <a:extLst>
                    <a:ext uri="{9D8B030D-6E8A-4147-A177-3AD203B41FA5}">
                      <a16:colId xmlns:a16="http://schemas.microsoft.com/office/drawing/2014/main" val="2378449416"/>
                    </a:ext>
                  </a:extLst>
                </a:gridCol>
                <a:gridCol w="2436813">
                  <a:extLst>
                    <a:ext uri="{9D8B030D-6E8A-4147-A177-3AD203B41FA5}">
                      <a16:colId xmlns:a16="http://schemas.microsoft.com/office/drawing/2014/main" val="3073314701"/>
                    </a:ext>
                  </a:extLst>
                </a:gridCol>
              </a:tblGrid>
              <a:tr h="771797">
                <a:tc>
                  <a:txBody>
                    <a:bodyPr/>
                    <a:lstStyle/>
                    <a:p>
                      <a:endParaRPr lang="zh-TW" altLang="en-US" dirty="0"/>
                    </a:p>
                  </a:txBody>
                  <a:tcPr/>
                </a:tc>
                <a:tc gridSpan="2">
                  <a:txBody>
                    <a:bodyPr/>
                    <a:lstStyle/>
                    <a:p>
                      <a:endParaRPr lang="zh-TW" altLang="en-US" dirty="0"/>
                    </a:p>
                  </a:txBody>
                  <a:tcPr anchor="ctr"/>
                </a:tc>
                <a:tc hMerge="1">
                  <a:txBody>
                    <a:bodyPr/>
                    <a:lstStyle/>
                    <a:p>
                      <a:endParaRPr lang="zh-TW" altLang="en-US" dirty="0"/>
                    </a:p>
                  </a:txBody>
                  <a:tcPr anchor="ctr"/>
                </a:tc>
                <a:extLst>
                  <a:ext uri="{0D108BD9-81ED-4DB2-BD59-A6C34878D82A}">
                    <a16:rowId xmlns:a16="http://schemas.microsoft.com/office/drawing/2014/main" val="2977377349"/>
                  </a:ext>
                </a:extLst>
              </a:tr>
              <a:tr h="515983">
                <a:tc>
                  <a:txBody>
                    <a:bodyPr/>
                    <a:lstStyle/>
                    <a:p>
                      <a:r>
                        <a:rPr lang="zh-TW" altLang="en-US" dirty="0"/>
                        <a:t>基本月薪</a:t>
                      </a:r>
                    </a:p>
                  </a:txBody>
                  <a:tcPr anchor="ctr"/>
                </a:tc>
                <a:tc>
                  <a:txBody>
                    <a:bodyPr/>
                    <a:lstStyle/>
                    <a:p>
                      <a:pPr algn="r"/>
                      <a:endParaRPr lang="zh-TW" altLang="en-US" dirty="0"/>
                    </a:p>
                  </a:txBody>
                  <a:tcPr anchor="ctr"/>
                </a:tc>
                <a:tc>
                  <a:txBody>
                    <a:bodyPr/>
                    <a:lstStyle/>
                    <a:p>
                      <a:pPr algn="r"/>
                      <a:r>
                        <a:rPr lang="en-US" altLang="zh-TW" dirty="0"/>
                        <a:t>SGD 1,650</a:t>
                      </a:r>
                      <a:endParaRPr lang="zh-TW" altLang="en-US" dirty="0"/>
                    </a:p>
                  </a:txBody>
                  <a:tcPr anchor="ctr"/>
                </a:tc>
                <a:extLst>
                  <a:ext uri="{0D108BD9-81ED-4DB2-BD59-A6C34878D82A}">
                    <a16:rowId xmlns:a16="http://schemas.microsoft.com/office/drawing/2014/main" val="1601776977"/>
                  </a:ext>
                </a:extLst>
              </a:tr>
              <a:tr h="239486">
                <a:tc gridSpan="3">
                  <a:txBody>
                    <a:bodyPr/>
                    <a:lstStyle/>
                    <a:p>
                      <a:pPr algn="ctr"/>
                      <a:r>
                        <a:rPr lang="zh-TW" altLang="en-US" dirty="0"/>
                        <a:t>通過受訓期後</a:t>
                      </a:r>
                    </a:p>
                  </a:txBody>
                  <a:tcPr anchor="ctr"/>
                </a:tc>
                <a:tc hMerge="1">
                  <a:txBody>
                    <a:bodyPr/>
                    <a:lstStyle/>
                    <a:p>
                      <a:endParaRPr lang="zh-TW" altLang="en-US" dirty="0"/>
                    </a:p>
                  </a:txBody>
                  <a:tcPr anchor="ctr"/>
                </a:tc>
                <a:tc hMerge="1">
                  <a:txBody>
                    <a:bodyPr/>
                    <a:lstStyle/>
                    <a:p>
                      <a:endParaRPr lang="zh-TW" altLang="en-US" dirty="0"/>
                    </a:p>
                  </a:txBody>
                  <a:tcPr anchor="ctr"/>
                </a:tc>
                <a:extLst>
                  <a:ext uri="{0D108BD9-81ED-4DB2-BD59-A6C34878D82A}">
                    <a16:rowId xmlns:a16="http://schemas.microsoft.com/office/drawing/2014/main" val="2392394343"/>
                  </a:ext>
                </a:extLst>
              </a:tr>
              <a:tr h="771797">
                <a:tc>
                  <a:txBody>
                    <a:bodyPr/>
                    <a:lstStyle/>
                    <a:p>
                      <a:r>
                        <a:rPr lang="zh-TW" altLang="en-US" dirty="0"/>
                        <a:t>午班津貼</a:t>
                      </a:r>
                      <a:r>
                        <a:rPr lang="en-US" altLang="zh-TW" dirty="0"/>
                        <a:t>SGD12/ </a:t>
                      </a:r>
                      <a:r>
                        <a:rPr lang="zh-TW" altLang="en-US" dirty="0"/>
                        <a:t>次</a:t>
                      </a:r>
                      <a:r>
                        <a:rPr lang="en-US" altLang="zh-TW" dirty="0"/>
                        <a:t> (13:00~22:00)</a:t>
                      </a:r>
                      <a:br>
                        <a:rPr lang="en-US" altLang="zh-TW" dirty="0"/>
                      </a:br>
                      <a:r>
                        <a:rPr lang="zh-TW" altLang="en-US" dirty="0"/>
                        <a:t>平均每月約</a:t>
                      </a:r>
                      <a:r>
                        <a:rPr lang="en-US" altLang="zh-TW" dirty="0"/>
                        <a:t>11</a:t>
                      </a:r>
                      <a:r>
                        <a:rPr lang="zh-TW" altLang="en-US" dirty="0"/>
                        <a:t>天</a:t>
                      </a:r>
                    </a:p>
                  </a:txBody>
                  <a:tcPr anchor="ctr"/>
                </a:tc>
                <a:tc gridSpan="2">
                  <a:txBody>
                    <a:bodyPr/>
                    <a:lstStyle/>
                    <a:p>
                      <a:pPr algn="r"/>
                      <a:r>
                        <a:rPr lang="en-US" altLang="zh-TW" dirty="0"/>
                        <a:t>SGD 132</a:t>
                      </a:r>
                      <a:endParaRPr lang="zh-TW" altLang="en-US" dirty="0"/>
                    </a:p>
                  </a:txBody>
                  <a:tcPr anchor="ctr"/>
                </a:tc>
                <a:tc hMerge="1">
                  <a:txBody>
                    <a:bodyPr/>
                    <a:lstStyle/>
                    <a:p>
                      <a:pPr algn="r"/>
                      <a:endParaRPr lang="zh-TW" altLang="en-US" dirty="0"/>
                    </a:p>
                  </a:txBody>
                  <a:tcPr anchor="ctr"/>
                </a:tc>
                <a:extLst>
                  <a:ext uri="{0D108BD9-81ED-4DB2-BD59-A6C34878D82A}">
                    <a16:rowId xmlns:a16="http://schemas.microsoft.com/office/drawing/2014/main" val="2293857461"/>
                  </a:ext>
                </a:extLst>
              </a:tr>
              <a:tr h="771797">
                <a:tc>
                  <a:txBody>
                    <a:bodyPr/>
                    <a:lstStyle/>
                    <a:p>
                      <a:r>
                        <a:rPr lang="zh-TW" altLang="en-US" dirty="0"/>
                        <a:t>夜班津貼</a:t>
                      </a:r>
                      <a:r>
                        <a:rPr lang="en-US" altLang="zh-TW" dirty="0"/>
                        <a:t>SGD18/</a:t>
                      </a:r>
                      <a:r>
                        <a:rPr lang="zh-TW" altLang="en-US" dirty="0"/>
                        <a:t>次</a:t>
                      </a:r>
                      <a:br>
                        <a:rPr lang="en-US" altLang="zh-TW" dirty="0"/>
                      </a:br>
                      <a:r>
                        <a:rPr lang="en-US" altLang="zh-TW" dirty="0"/>
                        <a:t>(22:00~06:00)</a:t>
                      </a:r>
                      <a:br>
                        <a:rPr lang="en-US" altLang="zh-TW" dirty="0"/>
                      </a:br>
                      <a:r>
                        <a:rPr lang="zh-TW" altLang="en-US" dirty="0"/>
                        <a:t>平均每月約</a:t>
                      </a:r>
                      <a:r>
                        <a:rPr lang="en-US" altLang="zh-TW" dirty="0"/>
                        <a:t>11</a:t>
                      </a:r>
                      <a:r>
                        <a:rPr lang="zh-TW" altLang="en-US" dirty="0"/>
                        <a:t>天</a:t>
                      </a:r>
                    </a:p>
                  </a:txBody>
                  <a:tcPr anchor="ctr"/>
                </a:tc>
                <a:tc gridSpan="2">
                  <a:txBody>
                    <a:bodyPr/>
                    <a:lstStyle/>
                    <a:p>
                      <a:pPr algn="r"/>
                      <a:r>
                        <a:rPr lang="en-US" altLang="zh-TW" dirty="0"/>
                        <a:t>SGD198</a:t>
                      </a:r>
                      <a:endParaRPr lang="zh-TW" altLang="en-US" dirty="0"/>
                    </a:p>
                  </a:txBody>
                  <a:tcPr anchor="ctr"/>
                </a:tc>
                <a:tc hMerge="1">
                  <a:txBody>
                    <a:bodyPr/>
                    <a:lstStyle/>
                    <a:p>
                      <a:pPr algn="r"/>
                      <a:endParaRPr lang="zh-TW" altLang="en-US" dirty="0"/>
                    </a:p>
                  </a:txBody>
                  <a:tcPr anchor="ctr"/>
                </a:tc>
                <a:extLst>
                  <a:ext uri="{0D108BD9-81ED-4DB2-BD59-A6C34878D82A}">
                    <a16:rowId xmlns:a16="http://schemas.microsoft.com/office/drawing/2014/main" val="2455462489"/>
                  </a:ext>
                </a:extLst>
              </a:tr>
              <a:tr h="771797">
                <a:tc>
                  <a:txBody>
                    <a:bodyPr/>
                    <a:lstStyle/>
                    <a:p>
                      <a:r>
                        <a:rPr lang="zh-TW" altLang="en-US" dirty="0"/>
                        <a:t>每月基本收入</a:t>
                      </a:r>
                    </a:p>
                  </a:txBody>
                  <a:tcPr anchor="ctr"/>
                </a:tc>
                <a:tc gridSpan="2">
                  <a:txBody>
                    <a:bodyPr/>
                    <a:lstStyle/>
                    <a:p>
                      <a:pPr algn="r"/>
                      <a:r>
                        <a:rPr lang="en-US" altLang="zh-TW" dirty="0"/>
                        <a:t>SGD1,980</a:t>
                      </a:r>
                      <a:endParaRPr lang="zh-TW" altLang="en-US" dirty="0"/>
                    </a:p>
                  </a:txBody>
                  <a:tcPr anchor="ctr"/>
                </a:tc>
                <a:tc hMerge="1">
                  <a:txBody>
                    <a:bodyPr/>
                    <a:lstStyle/>
                    <a:p>
                      <a:pPr algn="r"/>
                      <a:endParaRPr lang="zh-TW" altLang="en-US" dirty="0"/>
                    </a:p>
                  </a:txBody>
                  <a:tcPr anchor="ctr"/>
                </a:tc>
                <a:extLst>
                  <a:ext uri="{0D108BD9-81ED-4DB2-BD59-A6C34878D82A}">
                    <a16:rowId xmlns:a16="http://schemas.microsoft.com/office/drawing/2014/main" val="1381743498"/>
                  </a:ext>
                </a:extLst>
              </a:tr>
            </a:tbl>
          </a:graphicData>
        </a:graphic>
      </p:graphicFrame>
      <p:sp>
        <p:nvSpPr>
          <p:cNvPr id="7" name="文字方塊 6">
            <a:extLst>
              <a:ext uri="{FF2B5EF4-FFF2-40B4-BE49-F238E27FC236}">
                <a16:creationId xmlns:a16="http://schemas.microsoft.com/office/drawing/2014/main" id="{B55EF316-4390-7342-974A-1F5802D3BE6E}"/>
              </a:ext>
            </a:extLst>
          </p:cNvPr>
          <p:cNvSpPr txBox="1"/>
          <p:nvPr/>
        </p:nvSpPr>
        <p:spPr>
          <a:xfrm>
            <a:off x="3295650" y="5522359"/>
            <a:ext cx="8896350" cy="646331"/>
          </a:xfrm>
          <a:prstGeom prst="rect">
            <a:avLst/>
          </a:prstGeom>
          <a:noFill/>
        </p:spPr>
        <p:txBody>
          <a:bodyPr wrap="square" rtlCol="0">
            <a:spAutoFit/>
          </a:bodyPr>
          <a:lstStyle/>
          <a:p>
            <a:r>
              <a:rPr kumimoji="1" lang="zh-TW" altLang="en-US" dirty="0">
                <a:latin typeface="LANTINGHEI SC DEMIBOLD" panose="02000000000000000000" pitchFamily="2" charset="-122"/>
                <a:ea typeface="LANTINGHEI SC DEMIBOLD" panose="02000000000000000000" pitchFamily="2" charset="-122"/>
              </a:rPr>
              <a:t>以上薪資不包含加班費用</a:t>
            </a:r>
            <a:r>
              <a:rPr kumimoji="1" lang="en-US" altLang="zh-TW" dirty="0">
                <a:latin typeface="LANTINGHEI SC DEMIBOLD" panose="02000000000000000000" pitchFamily="2" charset="-122"/>
                <a:ea typeface="LANTINGHEI SC DEMIBOLD" panose="02000000000000000000" pitchFamily="2" charset="-122"/>
              </a:rPr>
              <a:t>, </a:t>
            </a:r>
            <a:r>
              <a:rPr kumimoji="1" lang="zh-TW" altLang="en-US" dirty="0">
                <a:latin typeface="LANTINGHEI SC DEMIBOLD" panose="02000000000000000000" pitchFamily="2" charset="-122"/>
                <a:ea typeface="LANTINGHEI SC DEMIBOLD" panose="02000000000000000000" pitchFamily="2" charset="-122"/>
              </a:rPr>
              <a:t>地勤人員大多需要加班</a:t>
            </a:r>
            <a:r>
              <a:rPr kumimoji="1" lang="en-US" altLang="zh-TW" dirty="0">
                <a:latin typeface="LANTINGHEI SC DEMIBOLD" panose="02000000000000000000" pitchFamily="2" charset="-122"/>
                <a:ea typeface="LANTINGHEI SC DEMIBOLD" panose="02000000000000000000" pitchFamily="2" charset="-122"/>
              </a:rPr>
              <a:t>; </a:t>
            </a:r>
            <a:br>
              <a:rPr kumimoji="1" lang="en-US" altLang="zh-TW" dirty="0">
                <a:latin typeface="LANTINGHEI SC DEMIBOLD" panose="02000000000000000000" pitchFamily="2" charset="-122"/>
                <a:ea typeface="LANTINGHEI SC DEMIBOLD" panose="02000000000000000000" pitchFamily="2" charset="-122"/>
              </a:rPr>
            </a:br>
            <a:r>
              <a:rPr kumimoji="1" lang="zh-TW" altLang="en-US" dirty="0">
                <a:solidFill>
                  <a:schemeClr val="accent1"/>
                </a:solidFill>
                <a:latin typeface="LANTINGHEI SC DEMIBOLD" panose="02000000000000000000" pitchFamily="2" charset="-122"/>
                <a:ea typeface="LANTINGHEI SC DEMIBOLD" panose="02000000000000000000" pitchFamily="2" charset="-122"/>
              </a:rPr>
              <a:t>平均薪資</a:t>
            </a:r>
            <a:r>
              <a:rPr kumimoji="1" lang="en-US" altLang="zh-TW" dirty="0">
                <a:solidFill>
                  <a:schemeClr val="accent1"/>
                </a:solidFill>
                <a:latin typeface="LANTINGHEI SC DEMIBOLD" panose="02000000000000000000" pitchFamily="2" charset="-122"/>
                <a:ea typeface="LANTINGHEI SC DEMIBOLD" panose="02000000000000000000" pitchFamily="2" charset="-122"/>
              </a:rPr>
              <a:t>SGD2,200~3,000 </a:t>
            </a:r>
            <a:r>
              <a:rPr kumimoji="1" lang="zh-TW" altLang="en-US" dirty="0">
                <a:latin typeface="LANTINGHEI SC DEMIBOLD" panose="02000000000000000000" pitchFamily="2" charset="-122"/>
                <a:ea typeface="LANTINGHEI SC DEMIBOLD" panose="02000000000000000000" pitchFamily="2" charset="-122"/>
              </a:rPr>
              <a:t>加班費基本以時薪的</a:t>
            </a:r>
            <a:r>
              <a:rPr kumimoji="1" lang="en-US" altLang="zh-TW" dirty="0">
                <a:latin typeface="LANTINGHEI SC DEMIBOLD" panose="02000000000000000000" pitchFamily="2" charset="-122"/>
                <a:ea typeface="LANTINGHEI SC DEMIBOLD" panose="02000000000000000000" pitchFamily="2" charset="-122"/>
              </a:rPr>
              <a:t>1.5~2</a:t>
            </a:r>
            <a:r>
              <a:rPr kumimoji="1" lang="zh-TW" altLang="en-US" dirty="0">
                <a:latin typeface="LANTINGHEI SC DEMIBOLD" panose="02000000000000000000" pitchFamily="2" charset="-122"/>
                <a:ea typeface="LANTINGHEI SC DEMIBOLD" panose="02000000000000000000" pitchFamily="2" charset="-122"/>
              </a:rPr>
              <a:t>倍計算</a:t>
            </a:r>
          </a:p>
        </p:txBody>
      </p:sp>
    </p:spTree>
    <p:extLst>
      <p:ext uri="{BB962C8B-B14F-4D97-AF65-F5344CB8AC3E}">
        <p14:creationId xmlns:p14="http://schemas.microsoft.com/office/powerpoint/2010/main" val="163867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334E1911-BCAB-8D43-8652-FDCCFA1484B6}"/>
              </a:ext>
            </a:extLst>
          </p:cNvPr>
          <p:cNvPicPr>
            <a:picLocks noChangeAspect="1"/>
          </p:cNvPicPr>
          <p:nvPr/>
        </p:nvPicPr>
        <p:blipFill>
          <a:blip r:embed="rId2"/>
          <a:stretch>
            <a:fillRect/>
          </a:stretch>
        </p:blipFill>
        <p:spPr>
          <a:xfrm>
            <a:off x="-25400" y="0"/>
            <a:ext cx="2435353" cy="6858000"/>
          </a:xfrm>
          <a:prstGeom prst="rect">
            <a:avLst/>
          </a:prstGeom>
        </p:spPr>
      </p:pic>
      <p:sp>
        <p:nvSpPr>
          <p:cNvPr id="5" name="文字方塊 4">
            <a:extLst>
              <a:ext uri="{FF2B5EF4-FFF2-40B4-BE49-F238E27FC236}">
                <a16:creationId xmlns:a16="http://schemas.microsoft.com/office/drawing/2014/main" id="{ADFF6735-9D50-1748-B848-FC5D92CD8D3D}"/>
              </a:ext>
            </a:extLst>
          </p:cNvPr>
          <p:cNvSpPr txBox="1"/>
          <p:nvPr/>
        </p:nvSpPr>
        <p:spPr>
          <a:xfrm>
            <a:off x="128016" y="3312358"/>
            <a:ext cx="2114550" cy="369332"/>
          </a:xfrm>
          <a:prstGeom prst="rect">
            <a:avLst/>
          </a:prstGeom>
          <a:solidFill>
            <a:schemeClr val="bg1">
              <a:alpha val="73000"/>
            </a:schemeClr>
          </a:solidFill>
        </p:spPr>
        <p:txBody>
          <a:bodyPr wrap="square">
            <a:spAutoFit/>
          </a:bodyPr>
          <a:lstStyle/>
          <a:p>
            <a:pPr algn="ctr"/>
            <a:r>
              <a:rPr lang="zh-TW" altLang="en-US" dirty="0"/>
              <a:t>關於福利待遇</a:t>
            </a:r>
            <a:endParaRPr lang="zh-TW" altLang="en-US" sz="1800" dirty="0"/>
          </a:p>
        </p:txBody>
      </p:sp>
      <p:sp>
        <p:nvSpPr>
          <p:cNvPr id="7" name="文字方塊 6">
            <a:extLst>
              <a:ext uri="{FF2B5EF4-FFF2-40B4-BE49-F238E27FC236}">
                <a16:creationId xmlns:a16="http://schemas.microsoft.com/office/drawing/2014/main" id="{D6485CBB-C127-7748-92AB-963C897F6D63}"/>
              </a:ext>
            </a:extLst>
          </p:cNvPr>
          <p:cNvSpPr txBox="1"/>
          <p:nvPr/>
        </p:nvSpPr>
        <p:spPr>
          <a:xfrm>
            <a:off x="2924466" y="759678"/>
            <a:ext cx="9107347" cy="6617196"/>
          </a:xfrm>
          <a:prstGeom prst="rect">
            <a:avLst/>
          </a:prstGeom>
          <a:noFill/>
        </p:spPr>
        <p:txBody>
          <a:bodyPr wrap="square">
            <a:spAutoFit/>
          </a:bodyPr>
          <a:lstStyle/>
          <a:p>
            <a:pPr marL="457200" indent="-457200">
              <a:buAutoNum type="arabicPeriod"/>
            </a:pPr>
            <a:r>
              <a:rPr lang="zh-TW" altLang="en-US" sz="2800" dirty="0">
                <a:effectLst/>
                <a:latin typeface="LANTINGHEI SC DEMIBOLD" panose="02000000000000000000" pitchFamily="2" charset="-122"/>
                <a:ea typeface="LANTINGHEI SC DEMIBOLD" panose="02000000000000000000" pitchFamily="2" charset="-122"/>
              </a:rPr>
              <a:t>享有工殤意外險</a:t>
            </a:r>
            <a:endParaRPr lang="en-US" altLang="zh-TW" sz="2800" dirty="0">
              <a:latin typeface="LANTINGHEI SC DEMIBOLD" panose="02000000000000000000" pitchFamily="2" charset="-122"/>
              <a:ea typeface="LANTINGHEI SC DEMIBOLD" panose="02000000000000000000" pitchFamily="2" charset="-122"/>
            </a:endParaRPr>
          </a:p>
          <a:p>
            <a:pPr marL="457200" indent="-457200">
              <a:buAutoNum type="arabicPeriod"/>
            </a:pPr>
            <a:r>
              <a:rPr lang="zh-TW" altLang="en-US" sz="2800" dirty="0">
                <a:effectLst/>
                <a:latin typeface="LANTINGHEI SC DEMIBOLD" panose="02000000000000000000" pitchFamily="2" charset="-122"/>
                <a:ea typeface="LANTINGHEI SC DEMIBOLD" panose="02000000000000000000" pitchFamily="2" charset="-122"/>
              </a:rPr>
              <a:t>通過適用期後</a:t>
            </a:r>
            <a:r>
              <a:rPr lang="en-US" altLang="zh-TW" sz="2800" dirty="0">
                <a:effectLst/>
                <a:latin typeface="LANTINGHEI SC DEMIBOLD" panose="02000000000000000000" pitchFamily="2" charset="-122"/>
                <a:ea typeface="LANTINGHEI SC DEMIBOLD" panose="02000000000000000000" pitchFamily="2" charset="-122"/>
              </a:rPr>
              <a:t>, </a:t>
            </a:r>
            <a:r>
              <a:rPr lang="zh-TW" altLang="en-US" sz="2800" dirty="0">
                <a:effectLst/>
                <a:latin typeface="LANTINGHEI SC DEMIBOLD" panose="02000000000000000000" pitchFamily="2" charset="-122"/>
                <a:ea typeface="LANTINGHEI SC DEMIBOLD" panose="02000000000000000000" pitchFamily="2" charset="-122"/>
              </a:rPr>
              <a:t>員工享有</a:t>
            </a:r>
            <a:r>
              <a:rPr lang="en-US" altLang="zh-TW" sz="2800" dirty="0">
                <a:effectLst/>
                <a:latin typeface="LANTINGHEI SC DEMIBOLD" panose="02000000000000000000" pitchFamily="2" charset="-122"/>
                <a:ea typeface="LANTINGHEI SC DEMIBOLD" panose="02000000000000000000" pitchFamily="2" charset="-122"/>
              </a:rPr>
              <a:t>12</a:t>
            </a:r>
            <a:r>
              <a:rPr lang="zh-TW" altLang="en-US" sz="2800" dirty="0">
                <a:effectLst/>
                <a:latin typeface="LANTINGHEI SC DEMIBOLD" panose="02000000000000000000" pitchFamily="2" charset="-122"/>
                <a:ea typeface="LANTINGHEI SC DEMIBOLD" panose="02000000000000000000" pitchFamily="2" charset="-122"/>
              </a:rPr>
              <a:t>天的年假</a:t>
            </a:r>
            <a:endParaRPr lang="en-US" altLang="zh-TW" sz="2800" dirty="0">
              <a:effectLst/>
              <a:latin typeface="LANTINGHEI SC DEMIBOLD" panose="02000000000000000000" pitchFamily="2" charset="-122"/>
              <a:ea typeface="LANTINGHEI SC DEMIBOLD" panose="02000000000000000000" pitchFamily="2" charset="-122"/>
            </a:endParaRPr>
          </a:p>
          <a:p>
            <a:pPr marL="457200" indent="-457200">
              <a:buAutoNum type="arabicPeriod"/>
            </a:pPr>
            <a:r>
              <a:rPr lang="zh-TW" altLang="en-US" sz="2800" dirty="0">
                <a:latin typeface="LANTINGHEI SC DEMIBOLD" panose="02000000000000000000" pitchFamily="2" charset="-122"/>
                <a:ea typeface="LANTINGHEI SC DEMIBOLD" panose="02000000000000000000" pitchFamily="2" charset="-122"/>
              </a:rPr>
              <a:t>員工享有</a:t>
            </a:r>
            <a:r>
              <a:rPr lang="en-US" altLang="zh-TW" sz="2800" dirty="0">
                <a:latin typeface="LANTINGHEI SC DEMIBOLD" panose="02000000000000000000" pitchFamily="2" charset="-122"/>
                <a:ea typeface="LANTINGHEI SC DEMIBOLD" panose="02000000000000000000" pitchFamily="2" charset="-122"/>
              </a:rPr>
              <a:t>14</a:t>
            </a:r>
            <a:r>
              <a:rPr lang="zh-TW" altLang="en-US" sz="2800" dirty="0">
                <a:latin typeface="LANTINGHEI SC DEMIBOLD" panose="02000000000000000000" pitchFamily="2" charset="-122"/>
                <a:ea typeface="LANTINGHEI SC DEMIBOLD" panose="02000000000000000000" pitchFamily="2" charset="-122"/>
              </a:rPr>
              <a:t>天的帶薪病假</a:t>
            </a:r>
            <a:endParaRPr lang="en-US" altLang="zh-TW" sz="2800" dirty="0">
              <a:latin typeface="LANTINGHEI SC DEMIBOLD" panose="02000000000000000000" pitchFamily="2" charset="-122"/>
              <a:ea typeface="LANTINGHEI SC DEMIBOLD" panose="02000000000000000000" pitchFamily="2" charset="-122"/>
            </a:endParaRPr>
          </a:p>
          <a:p>
            <a:pPr marL="457200" indent="-457200">
              <a:buAutoNum type="arabicPeriod"/>
            </a:pPr>
            <a:r>
              <a:rPr lang="zh-TW" altLang="en-US" sz="2800" dirty="0">
                <a:latin typeface="LANTINGHEI SC DEMIBOLD" panose="02000000000000000000" pitchFamily="2" charset="-122"/>
                <a:ea typeface="LANTINGHEI SC DEMIBOLD" panose="02000000000000000000" pitchFamily="2" charset="-122"/>
              </a:rPr>
              <a:t>享有一年</a:t>
            </a:r>
            <a:r>
              <a:rPr lang="en-US" altLang="zh-TW" sz="2800" dirty="0">
                <a:latin typeface="LANTINGHEI SC DEMIBOLD" panose="02000000000000000000" pitchFamily="2" charset="-122"/>
                <a:ea typeface="LANTINGHEI SC DEMIBOLD" panose="02000000000000000000" pitchFamily="2" charset="-122"/>
              </a:rPr>
              <a:t>60</a:t>
            </a:r>
            <a:r>
              <a:rPr lang="zh-TW" altLang="en-US" sz="2800" dirty="0">
                <a:latin typeface="LANTINGHEI SC DEMIBOLD" panose="02000000000000000000" pitchFamily="2" charset="-122"/>
                <a:ea typeface="LANTINGHEI SC DEMIBOLD" panose="02000000000000000000" pitchFamily="2" charset="-122"/>
              </a:rPr>
              <a:t>天的住院病假</a:t>
            </a:r>
            <a:r>
              <a:rPr lang="en-US" altLang="zh-TW" sz="2800" dirty="0">
                <a:latin typeface="LANTINGHEI SC DEMIBOLD" panose="02000000000000000000" pitchFamily="2" charset="-122"/>
                <a:ea typeface="LANTINGHEI SC DEMIBOLD" panose="02000000000000000000" pitchFamily="2" charset="-122"/>
              </a:rPr>
              <a:t>(</a:t>
            </a:r>
            <a:r>
              <a:rPr lang="zh-TW" altLang="en-US" sz="2800" dirty="0">
                <a:latin typeface="LANTINGHEI SC DEMIBOLD" panose="02000000000000000000" pitchFamily="2" charset="-122"/>
                <a:ea typeface="LANTINGHEI SC DEMIBOLD" panose="02000000000000000000" pitchFamily="2" charset="-122"/>
              </a:rPr>
              <a:t>含</a:t>
            </a:r>
            <a:r>
              <a:rPr lang="en-US" altLang="zh-TW" sz="2800" dirty="0">
                <a:latin typeface="LANTINGHEI SC DEMIBOLD" panose="02000000000000000000" pitchFamily="2" charset="-122"/>
                <a:ea typeface="LANTINGHEI SC DEMIBOLD" panose="02000000000000000000" pitchFamily="2" charset="-122"/>
              </a:rPr>
              <a:t>14</a:t>
            </a:r>
            <a:r>
              <a:rPr lang="zh-TW" altLang="en-US" sz="2800" dirty="0">
                <a:latin typeface="LANTINGHEI SC DEMIBOLD" panose="02000000000000000000" pitchFamily="2" charset="-122"/>
                <a:ea typeface="LANTINGHEI SC DEMIBOLD" panose="02000000000000000000" pitchFamily="2" charset="-122"/>
              </a:rPr>
              <a:t>天病假</a:t>
            </a:r>
            <a:r>
              <a:rPr lang="en-US" altLang="zh-TW" sz="2800" dirty="0">
                <a:latin typeface="LANTINGHEI SC DEMIBOLD" panose="02000000000000000000" pitchFamily="2" charset="-122"/>
                <a:ea typeface="LANTINGHEI SC DEMIBOLD" panose="02000000000000000000" pitchFamily="2" charset="-122"/>
              </a:rPr>
              <a:t>)</a:t>
            </a:r>
          </a:p>
          <a:p>
            <a:pPr marL="457200" indent="-457200">
              <a:buAutoNum type="arabicPeriod"/>
            </a:pPr>
            <a:r>
              <a:rPr lang="zh-TW" altLang="en-US" sz="2800" dirty="0">
                <a:latin typeface="LANTINGHEI SC DEMIBOLD" panose="02000000000000000000" pitchFamily="2" charset="-122"/>
                <a:ea typeface="LANTINGHEI SC DEMIBOLD" panose="02000000000000000000" pitchFamily="2" charset="-122"/>
              </a:rPr>
              <a:t>一年</a:t>
            </a:r>
            <a:r>
              <a:rPr lang="en-US" altLang="zh-TW" sz="2800" dirty="0">
                <a:latin typeface="LANTINGHEI SC DEMIBOLD" panose="02000000000000000000" pitchFamily="2" charset="-122"/>
                <a:ea typeface="LANTINGHEI SC DEMIBOLD" panose="02000000000000000000" pitchFamily="2" charset="-122"/>
              </a:rPr>
              <a:t>SGD 200</a:t>
            </a:r>
            <a:r>
              <a:rPr lang="zh-TW" altLang="en-US" sz="2800" dirty="0">
                <a:latin typeface="LANTINGHEI SC DEMIBOLD" panose="02000000000000000000" pitchFamily="2" charset="-122"/>
                <a:ea typeface="LANTINGHEI SC DEMIBOLD" panose="02000000000000000000" pitchFamily="2" charset="-122"/>
              </a:rPr>
              <a:t>普通醫療福利</a:t>
            </a:r>
            <a:endParaRPr lang="en-US" altLang="zh-TW" sz="2800" dirty="0">
              <a:latin typeface="LANTINGHEI SC DEMIBOLD" panose="02000000000000000000" pitchFamily="2" charset="-122"/>
              <a:ea typeface="LANTINGHEI SC DEMIBOLD" panose="02000000000000000000" pitchFamily="2" charset="-122"/>
            </a:endParaRPr>
          </a:p>
          <a:p>
            <a:pPr marL="457200" indent="-457200">
              <a:buAutoNum type="arabicPeriod"/>
            </a:pPr>
            <a:r>
              <a:rPr lang="zh-TW" altLang="en-US" sz="2800" dirty="0">
                <a:latin typeface="LANTINGHEI SC DEMIBOLD" panose="02000000000000000000" pitchFamily="2" charset="-122"/>
                <a:ea typeface="LANTINGHEI SC DEMIBOLD" panose="02000000000000000000" pitchFamily="2" charset="-122"/>
              </a:rPr>
              <a:t>一年</a:t>
            </a:r>
            <a:r>
              <a:rPr lang="en-US" altLang="zh-TW" sz="2800" dirty="0">
                <a:latin typeface="LANTINGHEI SC DEMIBOLD" panose="02000000000000000000" pitchFamily="2" charset="-122"/>
                <a:ea typeface="LANTINGHEI SC DEMIBOLD" panose="02000000000000000000" pitchFamily="2" charset="-122"/>
              </a:rPr>
              <a:t>SGD 400</a:t>
            </a:r>
            <a:r>
              <a:rPr lang="zh-TW" altLang="en-US" sz="2800" dirty="0">
                <a:latin typeface="LANTINGHEI SC DEMIBOLD" panose="02000000000000000000" pitchFamily="2" charset="-122"/>
                <a:ea typeface="LANTINGHEI SC DEMIBOLD" panose="02000000000000000000" pitchFamily="2" charset="-122"/>
              </a:rPr>
              <a:t>牙醫補助</a:t>
            </a:r>
            <a:endParaRPr lang="en-US" altLang="zh-TW" sz="2800" dirty="0">
              <a:latin typeface="LANTINGHEI SC DEMIBOLD" panose="02000000000000000000" pitchFamily="2" charset="-122"/>
              <a:ea typeface="LANTINGHEI SC DEMIBOLD" panose="02000000000000000000" pitchFamily="2" charset="-122"/>
            </a:endParaRPr>
          </a:p>
          <a:p>
            <a:pPr marL="457200" indent="-457200">
              <a:buAutoNum type="arabicPeriod"/>
            </a:pPr>
            <a:r>
              <a:rPr lang="en-US" altLang="zh-TW" sz="2800" dirty="0">
                <a:effectLst/>
                <a:latin typeface="LANTINGHEI SC DEMIBOLD" panose="02000000000000000000" pitchFamily="2" charset="-122"/>
                <a:ea typeface="LANTINGHEI SC DEMIBOLD" panose="02000000000000000000" pitchFamily="2" charset="-122"/>
              </a:rPr>
              <a:t>SGD5,000</a:t>
            </a:r>
            <a:r>
              <a:rPr lang="zh-TW" altLang="en-US" sz="2800" dirty="0">
                <a:effectLst/>
                <a:latin typeface="LANTINGHEI SC DEMIBOLD" panose="02000000000000000000" pitchFamily="2" charset="-122"/>
                <a:ea typeface="LANTINGHEI SC DEMIBOLD" panose="02000000000000000000" pitchFamily="2" charset="-122"/>
              </a:rPr>
              <a:t>專科治療</a:t>
            </a:r>
            <a:endParaRPr lang="en-US" altLang="zh-TW" sz="2800" dirty="0">
              <a:effectLst/>
              <a:latin typeface="LANTINGHEI SC DEMIBOLD" panose="02000000000000000000" pitchFamily="2" charset="-122"/>
              <a:ea typeface="LANTINGHEI SC DEMIBOLD" panose="02000000000000000000" pitchFamily="2" charset="-122"/>
            </a:endParaRPr>
          </a:p>
          <a:p>
            <a:pPr marL="457200" indent="-457200">
              <a:buAutoNum type="arabicPeriod"/>
            </a:pPr>
            <a:r>
              <a:rPr lang="en-US" altLang="zh-TW" sz="2800" dirty="0">
                <a:latin typeface="LANTINGHEI SC DEMIBOLD" panose="02000000000000000000" pitchFamily="2" charset="-122"/>
                <a:ea typeface="LANTINGHEI SC DEMIBOLD" panose="02000000000000000000" pitchFamily="2" charset="-122"/>
              </a:rPr>
              <a:t>SGD10,000</a:t>
            </a:r>
            <a:r>
              <a:rPr lang="zh-TW" altLang="en-US" sz="2800" dirty="0">
                <a:latin typeface="LANTINGHEI SC DEMIBOLD" panose="02000000000000000000" pitchFamily="2" charset="-122"/>
                <a:ea typeface="LANTINGHEI SC DEMIBOLD" panose="02000000000000000000" pitchFamily="2" charset="-122"/>
              </a:rPr>
              <a:t>住院保險</a:t>
            </a:r>
            <a:endParaRPr lang="en-US" altLang="zh-TW" sz="2800" dirty="0">
              <a:latin typeface="LANTINGHEI SC DEMIBOLD" panose="02000000000000000000" pitchFamily="2" charset="-122"/>
              <a:ea typeface="LANTINGHEI SC DEMIBOLD" panose="02000000000000000000" pitchFamily="2" charset="-122"/>
            </a:endParaRPr>
          </a:p>
          <a:p>
            <a:pPr marL="457200" indent="-457200">
              <a:buAutoNum type="arabicPeriod"/>
            </a:pPr>
            <a:r>
              <a:rPr lang="zh-TW" altLang="en-US" sz="2800" dirty="0">
                <a:latin typeface="LANTINGHEI SC DEMIBOLD" panose="02000000000000000000" pitchFamily="2" charset="-122"/>
                <a:ea typeface="LANTINGHEI SC DEMIBOLD" panose="02000000000000000000" pitchFamily="2" charset="-122"/>
              </a:rPr>
              <a:t>提供年終獎金</a:t>
            </a:r>
            <a:r>
              <a:rPr lang="en-US" altLang="zh-TW" sz="2800" dirty="0">
                <a:latin typeface="LANTINGHEI SC DEMIBOLD" panose="02000000000000000000" pitchFamily="2" charset="-122"/>
                <a:ea typeface="LANTINGHEI SC DEMIBOLD" panose="02000000000000000000" pitchFamily="2" charset="-122"/>
              </a:rPr>
              <a:t> (1</a:t>
            </a:r>
            <a:r>
              <a:rPr lang="zh-TW" altLang="en-US" sz="2800" dirty="0">
                <a:latin typeface="LANTINGHEI SC DEMIBOLD" panose="02000000000000000000" pitchFamily="2" charset="-122"/>
                <a:ea typeface="LANTINGHEI SC DEMIBOLD" panose="02000000000000000000" pitchFamily="2" charset="-122"/>
              </a:rPr>
              <a:t>個月</a:t>
            </a:r>
            <a:r>
              <a:rPr lang="en-US" altLang="zh-TW" sz="2800" dirty="0">
                <a:latin typeface="LANTINGHEI SC DEMIBOLD" panose="02000000000000000000" pitchFamily="2" charset="-122"/>
                <a:ea typeface="LANTINGHEI SC DEMIBOLD" panose="02000000000000000000" pitchFamily="2" charset="-122"/>
              </a:rPr>
              <a:t>)</a:t>
            </a:r>
          </a:p>
          <a:p>
            <a:r>
              <a:rPr lang="en-US" altLang="zh-TW" sz="2800" dirty="0">
                <a:latin typeface="LANTINGHEI SC DEMIBOLD" panose="02000000000000000000" pitchFamily="2" charset="-122"/>
                <a:ea typeface="LANTINGHEI SC DEMIBOLD" panose="02000000000000000000" pitchFamily="2" charset="-122"/>
              </a:rPr>
              <a:t>10.</a:t>
            </a:r>
            <a:r>
              <a:rPr lang="zh-TW" altLang="en-US" sz="2800" dirty="0">
                <a:latin typeface="LANTINGHEI SC DEMIBOLD" panose="02000000000000000000" pitchFamily="2" charset="-122"/>
                <a:ea typeface="LANTINGHEI SC DEMIBOLD" panose="02000000000000000000" pitchFamily="2" charset="-122"/>
              </a:rPr>
              <a:t>提供激勵獎金</a:t>
            </a:r>
            <a:r>
              <a:rPr lang="en-US" altLang="zh-TW" sz="2800" dirty="0">
                <a:latin typeface="LANTINGHEI SC DEMIBOLD" panose="02000000000000000000" pitchFamily="2" charset="-122"/>
                <a:ea typeface="LANTINGHEI SC DEMIBOLD" panose="02000000000000000000" pitchFamily="2" charset="-122"/>
              </a:rPr>
              <a:t> (1~3</a:t>
            </a:r>
            <a:r>
              <a:rPr lang="zh-TW" altLang="en-US" sz="2800" dirty="0">
                <a:latin typeface="LANTINGHEI SC DEMIBOLD" panose="02000000000000000000" pitchFamily="2" charset="-122"/>
                <a:ea typeface="LANTINGHEI SC DEMIBOLD" panose="02000000000000000000" pitchFamily="2" charset="-122"/>
              </a:rPr>
              <a:t>個月</a:t>
            </a:r>
            <a:r>
              <a:rPr lang="en-US" altLang="zh-TW" sz="2800" dirty="0">
                <a:latin typeface="LANTINGHEI SC DEMIBOLD" panose="02000000000000000000" pitchFamily="2" charset="-122"/>
                <a:ea typeface="LANTINGHEI SC DEMIBOLD" panose="02000000000000000000" pitchFamily="2" charset="-122"/>
              </a:rPr>
              <a:t>)</a:t>
            </a:r>
          </a:p>
          <a:p>
            <a:r>
              <a:rPr lang="en-US" altLang="zh-TW" sz="2800" dirty="0">
                <a:latin typeface="LANTINGHEI SC DEMIBOLD" panose="02000000000000000000" pitchFamily="2" charset="-122"/>
                <a:ea typeface="LANTINGHEI SC DEMIBOLD" panose="02000000000000000000" pitchFamily="2" charset="-122"/>
              </a:rPr>
              <a:t>11.</a:t>
            </a:r>
            <a:r>
              <a:rPr lang="zh-TW" altLang="en-US" sz="2800" dirty="0">
                <a:latin typeface="LANTINGHEI SC DEMIBOLD" panose="02000000000000000000" pitchFamily="2" charset="-122"/>
                <a:ea typeface="LANTINGHEI SC DEMIBOLD" panose="02000000000000000000" pitchFamily="2" charset="-122"/>
              </a:rPr>
              <a:t>完成合約提供回程機票</a:t>
            </a:r>
            <a:br>
              <a:rPr lang="en-US" altLang="zh-TW" sz="2800" dirty="0">
                <a:latin typeface="LANTINGHEI SC DEMIBOLD" panose="02000000000000000000" pitchFamily="2" charset="-122"/>
                <a:ea typeface="LANTINGHEI SC DEMIBOLD" panose="02000000000000000000" pitchFamily="2" charset="-122"/>
              </a:rPr>
            </a:br>
            <a:br>
              <a:rPr lang="en-US" altLang="zh-TW" sz="2800" dirty="0">
                <a:latin typeface="LANTINGHEI SC DEMIBOLD" panose="02000000000000000000" pitchFamily="2" charset="-122"/>
                <a:ea typeface="LANTINGHEI SC DEMIBOLD" panose="02000000000000000000" pitchFamily="2" charset="-122"/>
              </a:rPr>
            </a:br>
            <a:r>
              <a:rPr lang="zh-TW" altLang="en-US" sz="2000" dirty="0">
                <a:solidFill>
                  <a:srgbClr val="0070C0"/>
                </a:solidFill>
                <a:latin typeface="LANTINGHEI SC DEMIBOLD" panose="02000000000000000000" pitchFamily="2" charset="-122"/>
                <a:ea typeface="LANTINGHEI SC DEMIBOLD" panose="02000000000000000000" pitchFamily="2" charset="-122"/>
              </a:rPr>
              <a:t>附註</a:t>
            </a:r>
            <a:r>
              <a:rPr lang="en-US" altLang="zh-TW" sz="2000" dirty="0">
                <a:solidFill>
                  <a:srgbClr val="0070C0"/>
                </a:solidFill>
                <a:latin typeface="LANTINGHEI SC DEMIBOLD" panose="02000000000000000000" pitchFamily="2" charset="-122"/>
                <a:ea typeface="LANTINGHEI SC DEMIBOLD" panose="02000000000000000000" pitchFamily="2" charset="-122"/>
              </a:rPr>
              <a:t>: </a:t>
            </a:r>
            <a:r>
              <a:rPr lang="zh-TW" altLang="en-US" sz="2000" dirty="0">
                <a:solidFill>
                  <a:srgbClr val="0070C0"/>
                </a:solidFill>
                <a:latin typeface="LANTINGHEI SC DEMIBOLD" panose="02000000000000000000" pitchFamily="2" charset="-122"/>
                <a:ea typeface="LANTINGHEI SC DEMIBOLD" panose="02000000000000000000" pitchFamily="2" charset="-122"/>
              </a:rPr>
              <a:t>年終獎金或績效獎金會依照公司營運結果發放</a:t>
            </a:r>
            <a:endParaRPr lang="en-US" altLang="zh-TW" sz="2800" dirty="0">
              <a:solidFill>
                <a:srgbClr val="0070C0"/>
              </a:solidFill>
              <a:latin typeface="LANTINGHEI SC DEMIBOLD" panose="02000000000000000000" pitchFamily="2" charset="-122"/>
              <a:ea typeface="LANTINGHEI SC DEMIBOLD" panose="02000000000000000000" pitchFamily="2" charset="-122"/>
            </a:endParaRPr>
          </a:p>
          <a:p>
            <a:pPr marL="457200" indent="-457200">
              <a:buAutoNum type="arabicPeriod"/>
            </a:pPr>
            <a:endParaRPr lang="en-US" altLang="zh-TW" sz="2000" dirty="0">
              <a:latin typeface="LANTINGHEI SC DEMIBOLD" panose="02000000000000000000" pitchFamily="2" charset="-122"/>
              <a:ea typeface="LANTINGHEI SC DEMIBOLD" panose="02000000000000000000" pitchFamily="2" charset="-122"/>
            </a:endParaRPr>
          </a:p>
          <a:p>
            <a:pPr marL="457200" indent="-457200">
              <a:buAutoNum type="arabicPeriod"/>
            </a:pPr>
            <a:endParaRPr lang="en-US" altLang="zh-TW" sz="2000" dirty="0">
              <a:effectLst/>
              <a:latin typeface="LANTINGHEI SC DEMIBOLD" panose="02000000000000000000" pitchFamily="2" charset="-122"/>
              <a:ea typeface="LANTINGHEI SC DEMIBOLD" panose="02000000000000000000" pitchFamily="2" charset="-122"/>
            </a:endParaRPr>
          </a:p>
          <a:p>
            <a:pPr marL="457200" indent="-457200">
              <a:buAutoNum type="arabicPeriod"/>
            </a:pPr>
            <a:endParaRPr lang="zh-TW" altLang="en-US" sz="2000" dirty="0">
              <a:effectLst/>
              <a:latin typeface="LANTINGHEI SC DEMIBOLD" panose="02000000000000000000" pitchFamily="2" charset="-122"/>
              <a:ea typeface="LANTINGHEI SC DEMIBOLD" panose="02000000000000000000" pitchFamily="2" charset="-122"/>
            </a:endParaRPr>
          </a:p>
        </p:txBody>
      </p:sp>
    </p:spTree>
    <p:extLst>
      <p:ext uri="{BB962C8B-B14F-4D97-AF65-F5344CB8AC3E}">
        <p14:creationId xmlns:p14="http://schemas.microsoft.com/office/powerpoint/2010/main" val="579383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圖片 3">
            <a:extLst>
              <a:ext uri="{FF2B5EF4-FFF2-40B4-BE49-F238E27FC236}">
                <a16:creationId xmlns:a16="http://schemas.microsoft.com/office/drawing/2014/main" id="{B4CC5FDB-150E-F948-B9B8-4D83FA4B998E}"/>
              </a:ext>
            </a:extLst>
          </p:cNvPr>
          <p:cNvPicPr>
            <a:picLocks noChangeAspect="1"/>
          </p:cNvPicPr>
          <p:nvPr/>
        </p:nvPicPr>
        <p:blipFill rotWithShape="1">
          <a:blip r:embed="rId2"/>
          <a:srcRect t="37741" b="1251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文字方塊 5">
            <a:extLst>
              <a:ext uri="{FF2B5EF4-FFF2-40B4-BE49-F238E27FC236}">
                <a16:creationId xmlns:a16="http://schemas.microsoft.com/office/drawing/2014/main" id="{4829DC67-7EE4-8444-8BA9-2469CE4699BE}"/>
              </a:ext>
            </a:extLst>
          </p:cNvPr>
          <p:cNvSpPr txBox="1"/>
          <p:nvPr/>
        </p:nvSpPr>
        <p:spPr>
          <a:xfrm>
            <a:off x="8800268" y="3052233"/>
            <a:ext cx="2756732" cy="753533"/>
          </a:xfrm>
          <a:prstGeom prst="rect">
            <a:avLst/>
          </a:prstGeom>
        </p:spPr>
        <p:txBody>
          <a:bodyPr vert="horz" lIns="91440" tIns="45720" rIns="91440" bIns="45720" rtlCol="0" anchor="b">
            <a:normAutofit/>
          </a:bodyPr>
          <a:lstStyle/>
          <a:p>
            <a:pPr>
              <a:lnSpc>
                <a:spcPct val="90000"/>
              </a:lnSpc>
              <a:spcBef>
                <a:spcPct val="0"/>
              </a:spcBef>
              <a:spcAft>
                <a:spcPts val="600"/>
              </a:spcAft>
            </a:pPr>
            <a:r>
              <a:rPr lang="zh-TW" altLang="en-US" sz="4400" dirty="0">
                <a:latin typeface="LANTINGHEI SC DEMIBOLD" panose="02000000000000000000" pitchFamily="2" charset="-122"/>
                <a:ea typeface="LANTINGHEI SC DEMIBOLD" panose="02000000000000000000" pitchFamily="2" charset="-122"/>
                <a:cs typeface="+mj-cs"/>
              </a:rPr>
              <a:t>注意事項</a:t>
            </a:r>
          </a:p>
        </p:txBody>
      </p:sp>
      <p:sp>
        <p:nvSpPr>
          <p:cNvPr id="7" name="矩形 6">
            <a:extLst>
              <a:ext uri="{FF2B5EF4-FFF2-40B4-BE49-F238E27FC236}">
                <a16:creationId xmlns:a16="http://schemas.microsoft.com/office/drawing/2014/main" id="{189FD985-DEAA-ED49-A4D6-592DCED6389E}"/>
              </a:ext>
            </a:extLst>
          </p:cNvPr>
          <p:cNvSpPr/>
          <p:nvPr/>
        </p:nvSpPr>
        <p:spPr>
          <a:xfrm>
            <a:off x="259211" y="733830"/>
            <a:ext cx="6644295" cy="4118820"/>
          </a:xfrm>
          <a:prstGeom prst="rect">
            <a:avLst/>
          </a:prstGeom>
          <a:solidFill>
            <a:schemeClr val="bg1">
              <a:alpha val="69117"/>
            </a:schemeClr>
          </a:solidFill>
        </p:spPr>
        <p:txBody>
          <a:bodyPr wrap="square">
            <a:spAutoFit/>
          </a:bodyPr>
          <a:lstStyle/>
          <a:p>
            <a:pPr>
              <a:lnSpc>
                <a:spcPts val="1900"/>
              </a:lnSpc>
              <a:spcAft>
                <a:spcPts val="600"/>
              </a:spcAft>
              <a:tabLst>
                <a:tab pos="4841875" algn="l"/>
              </a:tabLst>
            </a:pPr>
            <a:r>
              <a:rPr lang="en-US" altLang="zh-TW"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a:t>
            </a:r>
            <a:r>
              <a:rPr lang="zh-TW" altLang="en-US"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本專案需支付外國工作者進入新加坡行政工作之專案費用</a:t>
            </a:r>
            <a:r>
              <a:rPr lang="en-US" altLang="zh-TW"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a:t>
            </a:r>
          </a:p>
          <a:p>
            <a:pPr>
              <a:lnSpc>
                <a:spcPts val="1900"/>
              </a:lnSpc>
              <a:spcAft>
                <a:spcPts val="600"/>
              </a:spcAft>
              <a:tabLst>
                <a:tab pos="4841875" algn="l"/>
              </a:tabLst>
            </a:pPr>
            <a:r>
              <a:rPr kumimoji="1" lang="en-US" altLang="zh-TW" sz="1400" dirty="0">
                <a:latin typeface="Yuppy SC" panose="020F0603040207020204" pitchFamily="34" charset="-122"/>
                <a:ea typeface="Yuppy SC" panose="020F0603040207020204" pitchFamily="34" charset="-122"/>
                <a:cs typeface="Yuppy SC" panose="020F0603040207020204" pitchFamily="34" charset="-122"/>
              </a:rPr>
              <a:t>1. </a:t>
            </a:r>
            <a:r>
              <a:rPr kumimoji="1" lang="zh-TW" altLang="zh-TW" sz="1400" dirty="0">
                <a:latin typeface="Yuppy SC" panose="020F0603040207020204" pitchFamily="34" charset="-122"/>
                <a:ea typeface="Yuppy SC" panose="020F0603040207020204" pitchFamily="34" charset="-122"/>
                <a:cs typeface="Yuppy SC" panose="020F0603040207020204" pitchFamily="34" charset="-122"/>
              </a:rPr>
              <a:t>錄取後</a:t>
            </a:r>
            <a:r>
              <a:rPr kumimoji="1" lang="zh-TW" altLang="en-US" sz="1400" dirty="0">
                <a:latin typeface="Yuppy SC" panose="020F0603040207020204" pitchFamily="34" charset="-122"/>
                <a:ea typeface="Yuppy SC" panose="020F0603040207020204" pitchFamily="34" charset="-122"/>
                <a:cs typeface="Yuppy SC" panose="020F0603040207020204" pitchFamily="34" charset="-122"/>
              </a:rPr>
              <a:t>確定前往至新加坡，將</a:t>
            </a:r>
            <a:r>
              <a:rPr kumimoji="1" lang="zh-TW" altLang="zh-TW" sz="1400" dirty="0">
                <a:latin typeface="Yuppy SC" panose="020F0603040207020204" pitchFamily="34" charset="-122"/>
                <a:ea typeface="Yuppy SC" panose="020F0603040207020204" pitchFamily="34" charset="-122"/>
                <a:cs typeface="Yuppy SC" panose="020F0603040207020204" pitchFamily="34" charset="-122"/>
              </a:rPr>
              <a:t>收</a:t>
            </a:r>
            <a:r>
              <a:rPr kumimoji="1" lang="zh-TW" altLang="en-US" sz="1400" dirty="0">
                <a:latin typeface="Yuppy SC" panose="020F0603040207020204" pitchFamily="34" charset="-122"/>
                <a:ea typeface="Yuppy SC" panose="020F0603040207020204" pitchFamily="34" charset="-122"/>
                <a:cs typeface="Yuppy SC" panose="020F0603040207020204" pitchFamily="34" charset="-122"/>
              </a:rPr>
              <a:t>取</a:t>
            </a:r>
            <a:r>
              <a:rPr kumimoji="1" lang="zh-TW" altLang="en-US" sz="1400" u="sng" dirty="0">
                <a:solidFill>
                  <a:srgbClr val="FF00FF"/>
                </a:solidFill>
                <a:latin typeface="Yuppy SC" panose="020F0603040207020204" pitchFamily="34" charset="-122"/>
                <a:ea typeface="Yuppy SC" panose="020F0603040207020204" pitchFamily="34" charset="-122"/>
                <a:cs typeface="Yuppy SC" panose="020F0603040207020204" pitchFamily="34" charset="-122"/>
              </a:rPr>
              <a:t>行政手續費用台幣</a:t>
            </a:r>
            <a:r>
              <a:rPr kumimoji="1" lang="en-US" altLang="zh-TW" sz="1400" u="sng" dirty="0">
                <a:solidFill>
                  <a:srgbClr val="FF00FF"/>
                </a:solidFill>
                <a:latin typeface="Yuppy SC" panose="020F0603040207020204" pitchFamily="34" charset="-122"/>
                <a:ea typeface="Yuppy SC" panose="020F0603040207020204" pitchFamily="34" charset="-122"/>
                <a:cs typeface="Yuppy SC" panose="020F0603040207020204" pitchFamily="34" charset="-122"/>
              </a:rPr>
              <a:t>24,000</a:t>
            </a:r>
            <a:r>
              <a:rPr kumimoji="1" lang="zh-TW" altLang="en-US" sz="1400" dirty="0">
                <a:solidFill>
                  <a:srgbClr val="FF00FF"/>
                </a:solidFill>
                <a:latin typeface="Yuppy SC" panose="020F0603040207020204" pitchFamily="34" charset="-122"/>
                <a:ea typeface="Yuppy SC" panose="020F0603040207020204" pitchFamily="34" charset="-122"/>
                <a:cs typeface="Yuppy SC" panose="020F0603040207020204" pitchFamily="34" charset="-122"/>
              </a:rPr>
              <a:t>元</a:t>
            </a:r>
            <a:endParaRPr kumimoji="1" lang="en-US" altLang="zh-TW" sz="1400" dirty="0">
              <a:solidFill>
                <a:srgbClr val="FF00FF"/>
              </a:solidFill>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kumimoji="1" lang="zh-TW" altLang="en-US" sz="1400" dirty="0">
                <a:latin typeface="Yuppy SC" panose="020F0603040207020204" pitchFamily="34" charset="-122"/>
                <a:ea typeface="Yuppy SC" panose="020F0603040207020204" pitchFamily="34" charset="-122"/>
                <a:cs typeface="Yuppy SC" panose="020F0603040207020204" pitchFamily="34" charset="-122"/>
              </a:rPr>
              <a:t>文件搜集及資料處理</a:t>
            </a:r>
            <a:endParaRPr kumimoji="1"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協助面試安排</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協助入境新加坡準政所需資料申請及蒐集</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協助入境新加坡文件資料確認</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協助入境新加坡保單資料申請集確認</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協助入境新加坡後因工作準證所需之健康檢查與體檢重新確認行程及時間安排</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協助入境新加坡航班時間確認及機票確認</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marL="285750" indent="-285750" fontAlgn="base">
              <a:spcAft>
                <a:spcPts val="300"/>
              </a:spcAft>
              <a:buFont typeface="Arial" panose="020B0604020202020204" pitchFamily="34" charset="0"/>
              <a:buChar char="•"/>
              <a:tabLst>
                <a:tab pos="457200" algn="l"/>
              </a:tabLst>
            </a:pPr>
            <a:r>
              <a:rPr lang="zh-TW" altLang="en-US" sz="1400" dirty="0">
                <a:latin typeface="Yuppy SC" panose="020F0603040207020204" pitchFamily="34" charset="-122"/>
                <a:ea typeface="Yuppy SC" panose="020F0603040207020204" pitchFamily="34" charset="-122"/>
                <a:cs typeface="Yuppy SC" panose="020F0603040207020204" pitchFamily="34" charset="-122"/>
              </a:rPr>
              <a:t>與企業及求職者協調雙方同意入境時間，避免稅率產生</a:t>
            </a:r>
            <a:endParaRPr lang="en-US" altLang="zh-TW" sz="1400" dirty="0">
              <a:latin typeface="Yuppy SC" panose="020F0603040207020204" pitchFamily="34" charset="-122"/>
              <a:ea typeface="Yuppy SC" panose="020F0603040207020204" pitchFamily="34" charset="-122"/>
              <a:cs typeface="Yuppy SC" panose="020F0603040207020204" pitchFamily="34" charset="-122"/>
            </a:endParaRPr>
          </a:p>
          <a:p>
            <a:pPr>
              <a:lnSpc>
                <a:spcPts val="1900"/>
              </a:lnSpc>
              <a:spcAft>
                <a:spcPts val="600"/>
              </a:spcAft>
            </a:pPr>
            <a:endParaRPr lang="en-US" altLang="zh-TW"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endParaRPr>
          </a:p>
          <a:p>
            <a:pPr>
              <a:lnSpc>
                <a:spcPts val="1900"/>
              </a:lnSpc>
              <a:spcAft>
                <a:spcPts val="600"/>
              </a:spcAft>
            </a:pPr>
            <a:r>
              <a:rPr lang="en-US" altLang="zh-TW"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a:t>
            </a:r>
            <a:r>
              <a:rPr lang="zh-TW" altLang="en-US"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其他注意事項</a:t>
            </a:r>
            <a:r>
              <a:rPr lang="en-US" altLang="zh-TW" sz="1400" b="1" dirty="0">
                <a:solidFill>
                  <a:srgbClr val="FF0000"/>
                </a:solidFill>
                <a:latin typeface="Yuppy SC" panose="020F0603040207020204" pitchFamily="34" charset="-122"/>
                <a:ea typeface="Yuppy SC" panose="020F0603040207020204" pitchFamily="34" charset="-122"/>
                <a:cs typeface="Yuppy SC" panose="020F0603040207020204" pitchFamily="34" charset="-122"/>
              </a:rPr>
              <a:t>】</a:t>
            </a:r>
          </a:p>
          <a:p>
            <a:pPr>
              <a:lnSpc>
                <a:spcPts val="1900"/>
              </a:lnSpc>
            </a:pPr>
            <a:r>
              <a:rPr lang="en-US" altLang="zh-TW" sz="1400" dirty="0">
                <a:latin typeface="Yuppy SC" panose="020F0603040207020204" pitchFamily="34" charset="-122"/>
                <a:ea typeface="Yuppy SC" panose="020F0603040207020204" pitchFamily="34" charset="-122"/>
                <a:cs typeface="Yuppy SC" panose="020F0603040207020204" pitchFamily="34" charset="-122"/>
              </a:rPr>
              <a:t>A. </a:t>
            </a:r>
            <a:r>
              <a:rPr lang="zh-TW" altLang="en-US" sz="1400" dirty="0">
                <a:latin typeface="Yuppy SC" panose="020F0603040207020204" pitchFamily="34" charset="-122"/>
                <a:ea typeface="Yuppy SC" panose="020F0603040207020204" pitchFamily="34" charset="-122"/>
                <a:cs typeface="Yuppy SC" panose="020F0603040207020204" pitchFamily="34" charset="-122"/>
              </a:rPr>
              <a:t>工作簽證 </a:t>
            </a:r>
            <a:r>
              <a:rPr lang="en-US" altLang="zh-TW" sz="1400" dirty="0">
                <a:latin typeface="Yuppy SC" panose="020F0603040207020204" pitchFamily="34" charset="-122"/>
                <a:ea typeface="Yuppy SC" panose="020F0603040207020204" pitchFamily="34" charset="-122"/>
                <a:cs typeface="Yuppy SC" panose="020F0603040207020204" pitchFamily="34" charset="-122"/>
              </a:rPr>
              <a:t>2</a:t>
            </a:r>
            <a:r>
              <a:rPr lang="zh-TW" altLang="en-US" sz="1400" dirty="0">
                <a:latin typeface="Yuppy SC" panose="020F0603040207020204" pitchFamily="34" charset="-122"/>
                <a:ea typeface="Yuppy SC" panose="020F0603040207020204" pitchFamily="34" charset="-122"/>
                <a:cs typeface="Yuppy SC" panose="020F0603040207020204" pitchFamily="34" charset="-122"/>
              </a:rPr>
              <a:t>年，完成合約後可續約</a:t>
            </a:r>
          </a:p>
          <a:p>
            <a:pPr>
              <a:lnSpc>
                <a:spcPts val="1900"/>
              </a:lnSpc>
            </a:pPr>
            <a:r>
              <a:rPr lang="en-US" altLang="zh-TW" sz="1400" dirty="0">
                <a:latin typeface="Yuppy SC" panose="020F0603040207020204" pitchFamily="34" charset="-122"/>
                <a:ea typeface="Yuppy SC" panose="020F0603040207020204" pitchFamily="34" charset="-122"/>
                <a:cs typeface="Yuppy SC" panose="020F0603040207020204" pitchFamily="34" charset="-122"/>
              </a:rPr>
              <a:t>B. </a:t>
            </a:r>
            <a:r>
              <a:rPr lang="zh-TW" altLang="en-US" sz="1400" dirty="0">
                <a:latin typeface="Yuppy SC" panose="020F0603040207020204" pitchFamily="34" charset="-122"/>
                <a:ea typeface="Yuppy SC" panose="020F0603040207020204" pitchFamily="34" charset="-122"/>
                <a:cs typeface="Yuppy SC" panose="020F0603040207020204" pitchFamily="34" charset="-122"/>
              </a:rPr>
              <a:t>住宿需自行負擔</a:t>
            </a:r>
            <a:r>
              <a:rPr lang="en-US" altLang="zh-TW" sz="1400" dirty="0">
                <a:latin typeface="Yuppy SC" panose="020F0603040207020204" pitchFamily="34" charset="-122"/>
                <a:ea typeface="Yuppy SC" panose="020F0603040207020204" pitchFamily="34" charset="-122"/>
                <a:cs typeface="Yuppy SC" panose="020F0603040207020204" pitchFamily="34" charset="-122"/>
              </a:rPr>
              <a:t> (</a:t>
            </a:r>
            <a:r>
              <a:rPr lang="zh-TW" altLang="en-US" sz="1400" dirty="0">
                <a:latin typeface="Yuppy SC" panose="020F0603040207020204" pitchFamily="34" charset="-122"/>
                <a:ea typeface="Yuppy SC" panose="020F0603040207020204" pitchFamily="34" charset="-122"/>
                <a:cs typeface="Yuppy SC" panose="020F0603040207020204" pitchFamily="34" charset="-122"/>
              </a:rPr>
              <a:t>公司提供三週免費住宿</a:t>
            </a:r>
            <a:r>
              <a:rPr lang="en-US" altLang="zh-TW" sz="1400" dirty="0">
                <a:latin typeface="Yuppy SC" panose="020F0603040207020204" pitchFamily="34" charset="-122"/>
                <a:ea typeface="Yuppy SC" panose="020F0603040207020204" pitchFamily="34" charset="-122"/>
                <a:cs typeface="Yuppy SC" panose="020F0603040207020204" pitchFamily="34" charset="-122"/>
              </a:rPr>
              <a:t>, </a:t>
            </a:r>
            <a:r>
              <a:rPr lang="zh-TW" altLang="en-US" sz="1400" dirty="0">
                <a:latin typeface="Yuppy SC" panose="020F0603040207020204" pitchFamily="34" charset="-122"/>
                <a:ea typeface="Yuppy SC" panose="020F0603040207020204" pitchFamily="34" charset="-122"/>
                <a:cs typeface="Yuppy SC" panose="020F0603040207020204" pitchFamily="34" charset="-122"/>
              </a:rPr>
              <a:t>以利求職者入境後找房</a:t>
            </a:r>
            <a:r>
              <a:rPr lang="en-US" altLang="zh-TW" sz="1400" dirty="0">
                <a:latin typeface="Yuppy SC" panose="020F0603040207020204" pitchFamily="34" charset="-122"/>
                <a:ea typeface="Yuppy SC" panose="020F0603040207020204" pitchFamily="34" charset="-122"/>
                <a:cs typeface="Yuppy SC" panose="020F0603040207020204" pitchFamily="34" charset="-122"/>
              </a:rPr>
              <a:t>)</a:t>
            </a:r>
          </a:p>
          <a:p>
            <a:pPr>
              <a:lnSpc>
                <a:spcPts val="1900"/>
              </a:lnSpc>
            </a:pPr>
            <a:r>
              <a:rPr lang="en-US" altLang="zh-TW" sz="1400" dirty="0">
                <a:latin typeface="Yuppy SC" panose="020F0603040207020204" pitchFamily="34" charset="-122"/>
                <a:ea typeface="Yuppy SC" panose="020F0603040207020204" pitchFamily="34" charset="-122"/>
                <a:cs typeface="Yuppy SC" panose="020F0603040207020204" pitchFamily="34" charset="-122"/>
              </a:rPr>
              <a:t>C. </a:t>
            </a:r>
            <a:r>
              <a:rPr lang="zh-TW" altLang="en-US" sz="1400" dirty="0">
                <a:latin typeface="Yuppy SC" panose="020F0603040207020204" pitchFamily="34" charset="-122"/>
                <a:ea typeface="Yuppy SC" panose="020F0603040207020204" pitchFamily="34" charset="-122"/>
                <a:cs typeface="Yuppy SC" panose="020F0603040207020204" pitchFamily="34" charset="-122"/>
              </a:rPr>
              <a:t>需自行負擔去程機票，廉航約台幣</a:t>
            </a:r>
            <a:r>
              <a:rPr lang="en-US" altLang="zh-TW" sz="1400" dirty="0">
                <a:latin typeface="Yuppy SC" panose="020F0603040207020204" pitchFamily="34" charset="-122"/>
                <a:ea typeface="Yuppy SC" panose="020F0603040207020204" pitchFamily="34" charset="-122"/>
                <a:cs typeface="Yuppy SC" panose="020F0603040207020204" pitchFamily="34" charset="-122"/>
              </a:rPr>
              <a:t>6,000</a:t>
            </a:r>
            <a:r>
              <a:rPr lang="zh-TW" altLang="en-US" sz="1400" dirty="0">
                <a:latin typeface="Yuppy SC" panose="020F0603040207020204" pitchFamily="34" charset="-122"/>
                <a:ea typeface="Yuppy SC" panose="020F0603040207020204" pitchFamily="34" charset="-122"/>
                <a:cs typeface="Yuppy SC" panose="020F0603040207020204" pitchFamily="34" charset="-122"/>
              </a:rPr>
              <a:t>元，完成合約後公司提供回程機票 </a:t>
            </a:r>
          </a:p>
        </p:txBody>
      </p:sp>
    </p:spTree>
    <p:extLst>
      <p:ext uri="{BB962C8B-B14F-4D97-AF65-F5344CB8AC3E}">
        <p14:creationId xmlns:p14="http://schemas.microsoft.com/office/powerpoint/2010/main" val="1839803894"/>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723</Words>
  <Application>Microsoft Office PowerPoint</Application>
  <PresentationFormat>寬螢幕</PresentationFormat>
  <Paragraphs>73</Paragraphs>
  <Slides>8</Slides>
  <Notes>0</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8</vt:i4>
      </vt:variant>
    </vt:vector>
  </HeadingPairs>
  <TitlesOfParts>
    <vt:vector size="18" baseType="lpstr">
      <vt:lpstr>Arial Unicode MS</vt:lpstr>
      <vt:lpstr>Barlow</vt:lpstr>
      <vt:lpstr>Lantinghei SC Demibold</vt:lpstr>
      <vt:lpstr>Lantinghei SC Demibold</vt:lpstr>
      <vt:lpstr>Yuppy SC</vt:lpstr>
      <vt:lpstr>Arial</vt:lpstr>
      <vt:lpstr>Calibri</vt:lpstr>
      <vt:lpstr>Calibri Light</vt:lpstr>
      <vt:lpstr>Helvetica</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chia han kao</dc:creator>
  <cp:lastModifiedBy>Owen</cp:lastModifiedBy>
  <cp:revision>11</cp:revision>
  <dcterms:created xsi:type="dcterms:W3CDTF">2021-12-28T05:26:36Z</dcterms:created>
  <dcterms:modified xsi:type="dcterms:W3CDTF">2022-04-07T10:01:09Z</dcterms:modified>
</cp:coreProperties>
</file>